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3.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2"/>
  </p:notesMasterIdLst>
  <p:sldIdLst>
    <p:sldId id="306" r:id="rId5"/>
    <p:sldId id="307" r:id="rId6"/>
    <p:sldId id="308" r:id="rId7"/>
    <p:sldId id="322" r:id="rId8"/>
    <p:sldId id="309" r:id="rId9"/>
    <p:sldId id="294" r:id="rId10"/>
    <p:sldId id="315" r:id="rId11"/>
    <p:sldId id="314" r:id="rId12"/>
    <p:sldId id="316" r:id="rId13"/>
    <p:sldId id="317" r:id="rId14"/>
    <p:sldId id="318" r:id="rId15"/>
    <p:sldId id="319" r:id="rId16"/>
    <p:sldId id="320" r:id="rId17"/>
    <p:sldId id="321" r:id="rId18"/>
    <p:sldId id="303" r:id="rId19"/>
    <p:sldId id="304" r:id="rId20"/>
    <p:sldId id="31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67" autoAdjust="0"/>
  </p:normalViewPr>
  <p:slideViewPr>
    <p:cSldViewPr snapToGrid="0">
      <p:cViewPr varScale="1">
        <p:scale>
          <a:sx n="107" d="100"/>
          <a:sy n="107" d="100"/>
        </p:scale>
        <p:origin x="750" y="114"/>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VerticalSolidActionList" loCatId="List" qsTypeId="urn:microsoft.com/office/officeart/2005/8/quickstyle/simple1" qsCatId="simple" csTypeId="urn:microsoft.com/office/officeart/2005/8/colors/colorful2" csCatId="colorful" phldr="1"/>
      <dgm:spPr/>
      <dgm:t>
        <a:bodyPr/>
        <a:lstStyle/>
        <a:p>
          <a:endParaRPr lang="en-US"/>
        </a:p>
      </dgm:t>
    </dgm:pt>
    <dgm:pt modelId="{AACEAFD5-63CF-4AFC-B46F-BE086C5D447C}">
      <dgm:prSet phldrT="[Text]"/>
      <dgm:spPr/>
      <dgm:t>
        <a:bodyPr/>
        <a:lstStyle/>
        <a:p>
          <a:r>
            <a:rPr lang="en-US" dirty="0"/>
            <a:t>1</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Necessary Steps should be taken to improve the business in other States and Cities</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dgm:t>
        <a:bodyPr/>
        <a:lstStyle/>
        <a:p>
          <a:r>
            <a:rPr lang="en-US" dirty="0"/>
            <a:t>2</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dirty="0"/>
            <a:t>In</a:t>
          </a:r>
          <a:r>
            <a:rPr lang="en-US" baseline="0" dirty="0"/>
            <a:t> the category of Toys, the toys which are not sold frequently should be discarded, which are over 13,000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dgm:t>
        <a:bodyPr/>
        <a:lstStyle/>
        <a:p>
          <a:r>
            <a:rPr lang="en-US" dirty="0"/>
            <a:t>3</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Apart from Toys the other Product Categories should be targeted as well as they are gaining the market slowly.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dgm:t>
        <a:bodyPr/>
        <a:lstStyle/>
        <a:p>
          <a:r>
            <a:rPr lang="en-US" dirty="0"/>
            <a:t>4</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dirty="0"/>
            <a:t>Products from Categories like Diapers, La Cuisine, Arts should be completely discarded along with the product category as they are not contributing to the market sale</a:t>
          </a:r>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dgm:t>
        <a:bodyPr/>
        <a:lstStyle/>
        <a:p>
          <a:r>
            <a:rPr lang="en-US" dirty="0"/>
            <a:t>5</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Fashion &amp; Home Categories are overly categorized. As a result, products form their categories are not gaining the customer’s attention. These categories should be combined for a better Basketing and Sale</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B84A745B-0AD4-4B25-915B-1FBF0666EAFD}" type="pres">
      <dgm:prSet presAssocID="{55C0B14E-AEA6-48D3-A387-ED4A3A3BF840}" presName="Name0" presStyleCnt="0">
        <dgm:presLayoutVars>
          <dgm:dir/>
          <dgm:animLvl val="lvl"/>
          <dgm:resizeHandles val="exact"/>
        </dgm:presLayoutVars>
      </dgm:prSet>
      <dgm:spPr/>
    </dgm:pt>
    <dgm:pt modelId="{DFD24FEF-0774-461C-8374-2FB90013807F}" type="pres">
      <dgm:prSet presAssocID="{AACEAFD5-63CF-4AFC-B46F-BE086C5D447C}" presName="linNode" presStyleCnt="0"/>
      <dgm:spPr/>
    </dgm:pt>
    <dgm:pt modelId="{99517D5B-31EB-46A3-AB58-6EE0C03C1605}" type="pres">
      <dgm:prSet presAssocID="{AACEAFD5-63CF-4AFC-B46F-BE086C5D447C}" presName="parentText" presStyleLbl="alignNode1" presStyleIdx="0" presStyleCnt="5">
        <dgm:presLayoutVars>
          <dgm:chMax val="1"/>
          <dgm:bulletEnabled/>
        </dgm:presLayoutVars>
      </dgm:prSet>
      <dgm:spPr/>
    </dgm:pt>
    <dgm:pt modelId="{60D38288-065C-4257-A0F2-4B5BF6F65AB0}" type="pres">
      <dgm:prSet presAssocID="{AACEAFD5-63CF-4AFC-B46F-BE086C5D447C}" presName="descendantText" presStyleLbl="alignAccFollowNode1" presStyleIdx="0" presStyleCnt="5">
        <dgm:presLayoutVars>
          <dgm:bulletEnabled/>
        </dgm:presLayoutVars>
      </dgm:prSet>
      <dgm:spPr/>
    </dgm:pt>
    <dgm:pt modelId="{8BF09346-F1DB-4BF2-8EE1-34C0EC4AE98E}" type="pres">
      <dgm:prSet presAssocID="{7A8D4B4D-06E9-4958-810D-A6226B6AC588}" presName="sp" presStyleCnt="0"/>
      <dgm:spPr/>
    </dgm:pt>
    <dgm:pt modelId="{D2A7D1CA-0A60-4E6E-8DAB-732016601002}" type="pres">
      <dgm:prSet presAssocID="{D07AD3FD-84FF-467E-9693-752776549C61}" presName="linNode" presStyleCnt="0"/>
      <dgm:spPr/>
    </dgm:pt>
    <dgm:pt modelId="{68DB6D8C-79EE-4E34-BDC5-6B158B44DD15}" type="pres">
      <dgm:prSet presAssocID="{D07AD3FD-84FF-467E-9693-752776549C61}" presName="parentText" presStyleLbl="alignNode1" presStyleIdx="1" presStyleCnt="5">
        <dgm:presLayoutVars>
          <dgm:chMax val="1"/>
          <dgm:bulletEnabled/>
        </dgm:presLayoutVars>
      </dgm:prSet>
      <dgm:spPr/>
    </dgm:pt>
    <dgm:pt modelId="{23053B5E-26A2-4360-8D6C-50DE9F8CD69E}" type="pres">
      <dgm:prSet presAssocID="{D07AD3FD-84FF-467E-9693-752776549C61}" presName="descendantText" presStyleLbl="alignAccFollowNode1" presStyleIdx="1" presStyleCnt="5">
        <dgm:presLayoutVars>
          <dgm:bulletEnabled/>
        </dgm:presLayoutVars>
      </dgm:prSet>
      <dgm:spPr/>
    </dgm:pt>
    <dgm:pt modelId="{8773E9B7-49AB-4367-908A-775E5FFE91F5}" type="pres">
      <dgm:prSet presAssocID="{A8C9B7A9-BC2A-4753-B7F0-F2E361D95520}" presName="sp" presStyleCnt="0"/>
      <dgm:spPr/>
    </dgm:pt>
    <dgm:pt modelId="{1879B782-E667-444A-A643-8CF37013602A}" type="pres">
      <dgm:prSet presAssocID="{D71FC021-6A65-44D1-95B9-0E6C89079866}" presName="linNode" presStyleCnt="0"/>
      <dgm:spPr/>
    </dgm:pt>
    <dgm:pt modelId="{95F9D49F-48FB-41CA-B760-C558D4EA8856}" type="pres">
      <dgm:prSet presAssocID="{D71FC021-6A65-44D1-95B9-0E6C89079866}" presName="parentText" presStyleLbl="alignNode1" presStyleIdx="2" presStyleCnt="5">
        <dgm:presLayoutVars>
          <dgm:chMax val="1"/>
          <dgm:bulletEnabled/>
        </dgm:presLayoutVars>
      </dgm:prSet>
      <dgm:spPr/>
    </dgm:pt>
    <dgm:pt modelId="{6EB4384F-8A3E-4D4E-9DF5-4D51356989C3}" type="pres">
      <dgm:prSet presAssocID="{D71FC021-6A65-44D1-95B9-0E6C89079866}" presName="descendantText" presStyleLbl="alignAccFollowNode1" presStyleIdx="2" presStyleCnt="5">
        <dgm:presLayoutVars>
          <dgm:bulletEnabled/>
        </dgm:presLayoutVars>
      </dgm:prSet>
      <dgm:spPr/>
    </dgm:pt>
    <dgm:pt modelId="{C0F22D41-ED12-4829-A7D5-141548DA5831}" type="pres">
      <dgm:prSet presAssocID="{9B090D9D-470E-46E2-AABB-0368A52481AA}" presName="sp" presStyleCnt="0"/>
      <dgm:spPr/>
    </dgm:pt>
    <dgm:pt modelId="{BD8B10A1-95C4-4043-80B2-AA5D1D0718C4}" type="pres">
      <dgm:prSet presAssocID="{5EDA317F-AB2E-47DE-BA46-16FA60C3C561}" presName="linNode" presStyleCnt="0"/>
      <dgm:spPr/>
    </dgm:pt>
    <dgm:pt modelId="{17DA4586-4BE7-4099-B0BA-5F96C97E1D67}" type="pres">
      <dgm:prSet presAssocID="{5EDA317F-AB2E-47DE-BA46-16FA60C3C561}" presName="parentText" presStyleLbl="alignNode1" presStyleIdx="3" presStyleCnt="5">
        <dgm:presLayoutVars>
          <dgm:chMax val="1"/>
          <dgm:bulletEnabled/>
        </dgm:presLayoutVars>
      </dgm:prSet>
      <dgm:spPr/>
    </dgm:pt>
    <dgm:pt modelId="{510C3BAA-6E2F-4D2E-8132-A07D9982B2D6}" type="pres">
      <dgm:prSet presAssocID="{5EDA317F-AB2E-47DE-BA46-16FA60C3C561}" presName="descendantText" presStyleLbl="alignAccFollowNode1" presStyleIdx="3" presStyleCnt="5">
        <dgm:presLayoutVars>
          <dgm:bulletEnabled/>
        </dgm:presLayoutVars>
      </dgm:prSet>
      <dgm:spPr/>
    </dgm:pt>
    <dgm:pt modelId="{7EFFE3B2-7BA7-4FD9-B589-EBBE21E80F3C}" type="pres">
      <dgm:prSet presAssocID="{A75B061E-69EA-487C-8330-1430DA0F139D}" presName="sp" presStyleCnt="0"/>
      <dgm:spPr/>
    </dgm:pt>
    <dgm:pt modelId="{DFDB73AD-E279-4FD9-A4D0-C2BE47AE33AE}" type="pres">
      <dgm:prSet presAssocID="{7B2FF309-5120-45E2-ACC8-F8FAA9DBDA55}" presName="linNode" presStyleCnt="0"/>
      <dgm:spPr/>
    </dgm:pt>
    <dgm:pt modelId="{A7440529-A78E-4405-89D0-5C968C89995D}" type="pres">
      <dgm:prSet presAssocID="{7B2FF309-5120-45E2-ACC8-F8FAA9DBDA55}" presName="parentText" presStyleLbl="alignNode1" presStyleIdx="4" presStyleCnt="5">
        <dgm:presLayoutVars>
          <dgm:chMax val="1"/>
          <dgm:bulletEnabled/>
        </dgm:presLayoutVars>
      </dgm:prSet>
      <dgm:spPr/>
    </dgm:pt>
    <dgm:pt modelId="{385EB4B1-FA46-40CA-9B78-CAC522D2F209}" type="pres">
      <dgm:prSet presAssocID="{7B2FF309-5120-45E2-ACC8-F8FAA9DBDA55}" presName="descendantText" presStyleLbl="alignAccFollowNode1" presStyleIdx="4" presStyleCnt="5">
        <dgm:presLayoutVars>
          <dgm:bulletEnabled/>
        </dgm:presLayoutVars>
      </dgm:prSet>
      <dgm:spPr/>
    </dgm:pt>
  </dgm:ptLst>
  <dgm:cxnLst>
    <dgm:cxn modelId="{0EDE0106-0AF5-4ECF-91E5-B92181862A9E}" type="presOf" srcId="{D07AD3FD-84FF-467E-9693-752776549C61}" destId="{68DB6D8C-79EE-4E34-BDC5-6B158B44DD15}" srcOrd="0" destOrd="0" presId="urn:microsoft.com/office/officeart/2016/7/layout/VerticalSolidActionList"/>
    <dgm:cxn modelId="{43D30C16-C52B-47C0-B68C-DC1C033B16E1}" type="presOf" srcId="{7B2FF309-5120-45E2-ACC8-F8FAA9DBDA55}" destId="{A7440529-A78E-4405-89D0-5C968C89995D}" srcOrd="0" destOrd="0" presId="urn:microsoft.com/office/officeart/2016/7/layout/VerticalSolidActionList"/>
    <dgm:cxn modelId="{321CED16-F823-4CC7-97B9-133679C92DAC}" type="presOf" srcId="{55C0B14E-AEA6-48D3-A387-ED4A3A3BF840}" destId="{B84A745B-0AD4-4B25-915B-1FBF0666EAFD}" srcOrd="0" destOrd="0" presId="urn:microsoft.com/office/officeart/2016/7/layout/VerticalSolidActionList"/>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55492768-9A5E-4F74-AC7C-959C5C24EFD3}" srcId="{55C0B14E-AEA6-48D3-A387-ED4A3A3BF840}" destId="{D07AD3FD-84FF-467E-9693-752776549C61}" srcOrd="1" destOrd="0" parTransId="{7B691773-F524-4FAD-A272-BDF0B0C4370A}" sibTransId="{A8C9B7A9-BC2A-4753-B7F0-F2E361D95520}"/>
    <dgm:cxn modelId="{3D385548-1FDC-42C4-98B5-F173C9E6FA31}" type="presOf" srcId="{D71FC021-6A65-44D1-95B9-0E6C89079866}" destId="{95F9D49F-48FB-41CA-B760-C558D4EA8856}" srcOrd="0" destOrd="0" presId="urn:microsoft.com/office/officeart/2016/7/layout/VerticalSolidActionList"/>
    <dgm:cxn modelId="{99C0E64F-6A31-4B8B-B63A-5813FEF660A5}" type="presOf" srcId="{349299C9-846E-4827-813A-349CCCE20782}" destId="{60D38288-065C-4257-A0F2-4B5BF6F65AB0}" srcOrd="0" destOrd="0" presId="urn:microsoft.com/office/officeart/2016/7/layout/VerticalSolidActionList"/>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7E22FF57-0ABB-459F-97C6-36C7540534AC}" type="presOf" srcId="{5EDA317F-AB2E-47DE-BA46-16FA60C3C561}" destId="{17DA4586-4BE7-4099-B0BA-5F96C97E1D67}" srcOrd="0" destOrd="0" presId="urn:microsoft.com/office/officeart/2016/7/layout/VerticalSolidActionList"/>
    <dgm:cxn modelId="{E371AF79-FB90-4462-A25E-5ED3AA38BD31}" type="presOf" srcId="{F757DBC8-3670-4122-937A-47DB91C0F3FE}" destId="{510C3BAA-6E2F-4D2E-8132-A07D9982B2D6}" srcOrd="0" destOrd="0" presId="urn:microsoft.com/office/officeart/2016/7/layout/VerticalSolidActionList"/>
    <dgm:cxn modelId="{53239C96-427C-420B-95DC-546F3B30ED65}" srcId="{55C0B14E-AEA6-48D3-A387-ED4A3A3BF840}" destId="{D71FC021-6A65-44D1-95B9-0E6C89079866}" srcOrd="2" destOrd="0" parTransId="{862AAE39-3AAD-40E3-BA20-90187BD73242}" sibTransId="{9B090D9D-470E-46E2-AABB-0368A52481AA}"/>
    <dgm:cxn modelId="{2961D7AD-3571-4F14-A11F-E33CB49ACE11}" type="presOf" srcId="{4A6BB192-9983-4F48-BBC5-6E384EED7EC5}" destId="{6EB4384F-8A3E-4D4E-9DF5-4D51356989C3}" srcOrd="0" destOrd="0" presId="urn:microsoft.com/office/officeart/2016/7/layout/VerticalSolidActionList"/>
    <dgm:cxn modelId="{19E7EBB2-8212-48AE-8C87-584E23C88351}" type="presOf" srcId="{5D70EFF5-8B31-4A1F-AE44-51E4CF0013EB}" destId="{23053B5E-26A2-4360-8D6C-50DE9F8CD69E}" srcOrd="0" destOrd="0" presId="urn:microsoft.com/office/officeart/2016/7/layout/VerticalSolidActionList"/>
    <dgm:cxn modelId="{AE101ABC-7EA3-4444-A576-8AB15A371C84}" srcId="{55C0B14E-AEA6-48D3-A387-ED4A3A3BF840}" destId="{AACEAFD5-63CF-4AFC-B46F-BE086C5D447C}" srcOrd="0" destOrd="0" parTransId="{7A0BD8EC-BB4A-4912-A54E-6F39B681264E}" sibTransId="{7A8D4B4D-06E9-4958-810D-A6226B6AC588}"/>
    <dgm:cxn modelId="{E3D274C7-DB39-45B8-B18F-742495FE5026}" srcId="{7B2FF309-5120-45E2-ACC8-F8FAA9DBDA55}" destId="{EE155DB2-6788-4019-961C-F8B89C275CE8}" srcOrd="0" destOrd="0" parTransId="{8395B9D5-FF39-4045-8569-9C13F11FB1E5}" sibTransId="{F94C628D-62C1-4AF5-B102-2A2AA7FD22DE}"/>
    <dgm:cxn modelId="{D41744C8-F99E-436E-B076-B512B089A03B}" type="presOf" srcId="{EE155DB2-6788-4019-961C-F8B89C275CE8}" destId="{385EB4B1-FA46-40CA-9B78-CAC522D2F209}" srcOrd="0" destOrd="0" presId="urn:microsoft.com/office/officeart/2016/7/layout/VerticalSolidActionList"/>
    <dgm:cxn modelId="{D35DB9DA-961B-46CD-BB14-44CD766D8CB7}" srcId="{55C0B14E-AEA6-48D3-A387-ED4A3A3BF840}" destId="{7B2FF309-5120-45E2-ACC8-F8FAA9DBDA55}" srcOrd="4" destOrd="0" parTransId="{2CF5AF8A-5687-489A-9838-EDDBB760D421}" sibTransId="{D5CAA101-B828-45D7-965B-F77CD6FBA109}"/>
    <dgm:cxn modelId="{14CE5BE7-F3BF-4BE5-8DA7-DD48792C1EC0}" type="presOf" srcId="{AACEAFD5-63CF-4AFC-B46F-BE086C5D447C}" destId="{99517D5B-31EB-46A3-AB58-6EE0C03C1605}" srcOrd="0" destOrd="0" presId="urn:microsoft.com/office/officeart/2016/7/layout/VerticalSolidActionList"/>
    <dgm:cxn modelId="{E3115EEA-DE9C-4F06-B8B3-BEB263D5F2B1}" srcId="{D71FC021-6A65-44D1-95B9-0E6C89079866}" destId="{4A6BB192-9983-4F48-BBC5-6E384EED7EC5}" srcOrd="0" destOrd="0" parTransId="{230A6E4A-6CED-4DC0-AEFE-6859FE07B658}" sibTransId="{0B568EC2-5D2A-4B00-8047-B7832F245B44}"/>
    <dgm:cxn modelId="{D3D3F3A5-8F0C-4C92-876F-366864357C0A}" type="presParOf" srcId="{B84A745B-0AD4-4B25-915B-1FBF0666EAFD}" destId="{DFD24FEF-0774-461C-8374-2FB90013807F}" srcOrd="0" destOrd="0" presId="urn:microsoft.com/office/officeart/2016/7/layout/VerticalSolidActionList"/>
    <dgm:cxn modelId="{2B40B945-2E3F-4C8F-ABB7-56024D7FE7E9}" type="presParOf" srcId="{DFD24FEF-0774-461C-8374-2FB90013807F}" destId="{99517D5B-31EB-46A3-AB58-6EE0C03C1605}" srcOrd="0" destOrd="0" presId="urn:microsoft.com/office/officeart/2016/7/layout/VerticalSolidActionList"/>
    <dgm:cxn modelId="{9F7F51CF-041D-44BE-8526-617E4C1C6ED6}" type="presParOf" srcId="{DFD24FEF-0774-461C-8374-2FB90013807F}" destId="{60D38288-065C-4257-A0F2-4B5BF6F65AB0}" srcOrd="1" destOrd="0" presId="urn:microsoft.com/office/officeart/2016/7/layout/VerticalSolidActionList"/>
    <dgm:cxn modelId="{3979047F-2C99-4201-9E25-E55AF217A333}" type="presParOf" srcId="{B84A745B-0AD4-4B25-915B-1FBF0666EAFD}" destId="{8BF09346-F1DB-4BF2-8EE1-34C0EC4AE98E}" srcOrd="1" destOrd="0" presId="urn:microsoft.com/office/officeart/2016/7/layout/VerticalSolidActionList"/>
    <dgm:cxn modelId="{C2908447-4DF4-40AC-BC8F-77531E72A6CA}" type="presParOf" srcId="{B84A745B-0AD4-4B25-915B-1FBF0666EAFD}" destId="{D2A7D1CA-0A60-4E6E-8DAB-732016601002}" srcOrd="2" destOrd="0" presId="urn:microsoft.com/office/officeart/2016/7/layout/VerticalSolidActionList"/>
    <dgm:cxn modelId="{0E9BC404-40F9-4EC6-A7A1-029B4068FC39}" type="presParOf" srcId="{D2A7D1CA-0A60-4E6E-8DAB-732016601002}" destId="{68DB6D8C-79EE-4E34-BDC5-6B158B44DD15}" srcOrd="0" destOrd="0" presId="urn:microsoft.com/office/officeart/2016/7/layout/VerticalSolidActionList"/>
    <dgm:cxn modelId="{903B3C84-A897-4C2F-979E-FC780FF4EBDF}" type="presParOf" srcId="{D2A7D1CA-0A60-4E6E-8DAB-732016601002}" destId="{23053B5E-26A2-4360-8D6C-50DE9F8CD69E}" srcOrd="1" destOrd="0" presId="urn:microsoft.com/office/officeart/2016/7/layout/VerticalSolidActionList"/>
    <dgm:cxn modelId="{601BB57E-060C-4C02-A059-8283987B2E9E}" type="presParOf" srcId="{B84A745B-0AD4-4B25-915B-1FBF0666EAFD}" destId="{8773E9B7-49AB-4367-908A-775E5FFE91F5}" srcOrd="3" destOrd="0" presId="urn:microsoft.com/office/officeart/2016/7/layout/VerticalSolidActionList"/>
    <dgm:cxn modelId="{7A482CC9-AC91-40CE-BEB5-B8E59DFF1721}" type="presParOf" srcId="{B84A745B-0AD4-4B25-915B-1FBF0666EAFD}" destId="{1879B782-E667-444A-A643-8CF37013602A}" srcOrd="4" destOrd="0" presId="urn:microsoft.com/office/officeart/2016/7/layout/VerticalSolidActionList"/>
    <dgm:cxn modelId="{1F7C9AA9-2E80-4022-B7F2-7156F6AF24A5}" type="presParOf" srcId="{1879B782-E667-444A-A643-8CF37013602A}" destId="{95F9D49F-48FB-41CA-B760-C558D4EA8856}" srcOrd="0" destOrd="0" presId="urn:microsoft.com/office/officeart/2016/7/layout/VerticalSolidActionList"/>
    <dgm:cxn modelId="{5BAB2BCB-D7F1-453D-820D-EE4D501F1FB7}" type="presParOf" srcId="{1879B782-E667-444A-A643-8CF37013602A}" destId="{6EB4384F-8A3E-4D4E-9DF5-4D51356989C3}" srcOrd="1" destOrd="0" presId="urn:microsoft.com/office/officeart/2016/7/layout/VerticalSolidActionList"/>
    <dgm:cxn modelId="{DB90F309-9580-4331-B428-61C186C1F52D}" type="presParOf" srcId="{B84A745B-0AD4-4B25-915B-1FBF0666EAFD}" destId="{C0F22D41-ED12-4829-A7D5-141548DA5831}" srcOrd="5" destOrd="0" presId="urn:microsoft.com/office/officeart/2016/7/layout/VerticalSolidActionList"/>
    <dgm:cxn modelId="{3D019065-8D14-45BA-BB56-BEA3F7FF12B5}" type="presParOf" srcId="{B84A745B-0AD4-4B25-915B-1FBF0666EAFD}" destId="{BD8B10A1-95C4-4043-80B2-AA5D1D0718C4}" srcOrd="6" destOrd="0" presId="urn:microsoft.com/office/officeart/2016/7/layout/VerticalSolidActionList"/>
    <dgm:cxn modelId="{7A270C73-BA63-4526-8166-33919E9DFFE6}" type="presParOf" srcId="{BD8B10A1-95C4-4043-80B2-AA5D1D0718C4}" destId="{17DA4586-4BE7-4099-B0BA-5F96C97E1D67}" srcOrd="0" destOrd="0" presId="urn:microsoft.com/office/officeart/2016/7/layout/VerticalSolidActionList"/>
    <dgm:cxn modelId="{C867EFDE-4FF0-4D69-8879-2AE9B45D219C}" type="presParOf" srcId="{BD8B10A1-95C4-4043-80B2-AA5D1D0718C4}" destId="{510C3BAA-6E2F-4D2E-8132-A07D9982B2D6}" srcOrd="1" destOrd="0" presId="urn:microsoft.com/office/officeart/2016/7/layout/VerticalSolidActionList"/>
    <dgm:cxn modelId="{60BB7AD5-80F8-4ADA-8DFC-CA57C9D27688}" type="presParOf" srcId="{B84A745B-0AD4-4B25-915B-1FBF0666EAFD}" destId="{7EFFE3B2-7BA7-4FD9-B589-EBBE21E80F3C}" srcOrd="7" destOrd="0" presId="urn:microsoft.com/office/officeart/2016/7/layout/VerticalSolidActionList"/>
    <dgm:cxn modelId="{9D9FAD13-BCD5-41E1-9260-E5AE8727BB54}" type="presParOf" srcId="{B84A745B-0AD4-4B25-915B-1FBF0666EAFD}" destId="{DFDB73AD-E279-4FD9-A4D0-C2BE47AE33AE}" srcOrd="8" destOrd="0" presId="urn:microsoft.com/office/officeart/2016/7/layout/VerticalSolidActionList"/>
    <dgm:cxn modelId="{E553D6F0-B8D5-4341-B3B9-BA91E4707D4B}" type="presParOf" srcId="{DFDB73AD-E279-4FD9-A4D0-C2BE47AE33AE}" destId="{A7440529-A78E-4405-89D0-5C968C89995D}" srcOrd="0" destOrd="0" presId="urn:microsoft.com/office/officeart/2016/7/layout/VerticalSolidActionList"/>
    <dgm:cxn modelId="{ED0CBA1A-C519-4B55-9570-BE50DE697385}" type="presParOf" srcId="{DFDB73AD-E279-4FD9-A4D0-C2BE47AE33AE}" destId="{385EB4B1-FA46-40CA-9B78-CAC522D2F209}" srcOrd="1" destOrd="0" presId="urn:microsoft.com/office/officeart/2016/7/layout/VerticalSolid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5BF369-5931-4A29-AE31-1D8B2532FEAA}" type="doc">
      <dgm:prSet loTypeId="urn:microsoft.com/office/officeart/2016/7/layout/VerticalDownArrowProcess" loCatId="process" qsTypeId="urn:microsoft.com/office/officeart/2005/8/quickstyle/simple4" qsCatId="simple" csTypeId="urn:microsoft.com/office/officeart/2005/8/colors/accent1_2" csCatId="accent1" phldr="1"/>
      <dgm:spPr/>
      <dgm:t>
        <a:bodyPr/>
        <a:lstStyle/>
        <a:p>
          <a:endParaRPr lang="en-US"/>
        </a:p>
      </dgm:t>
    </dgm:pt>
    <dgm:pt modelId="{ABBA998C-6D57-4828-B9B4-6A1349D70EF2}">
      <dgm:prSet/>
      <dgm:spPr/>
      <dgm:t>
        <a:bodyPr/>
        <a:lstStyle/>
        <a:p>
          <a:r>
            <a:rPr lang="en-US" dirty="0"/>
            <a:t>Data Cleaning</a:t>
          </a:r>
        </a:p>
      </dgm:t>
    </dgm:pt>
    <dgm:pt modelId="{C76612FD-8370-4F3A-A2D4-7BD38A848C77}" type="parTrans" cxnId="{51BCB83F-A846-46F7-BDAF-EA656C1864A6}">
      <dgm:prSet/>
      <dgm:spPr/>
      <dgm:t>
        <a:bodyPr/>
        <a:lstStyle/>
        <a:p>
          <a:endParaRPr lang="en-US"/>
        </a:p>
      </dgm:t>
    </dgm:pt>
    <dgm:pt modelId="{FFAC2BEC-957B-4227-B59B-19450E9D87F6}" type="sibTrans" cxnId="{51BCB83F-A846-46F7-BDAF-EA656C1864A6}">
      <dgm:prSet/>
      <dgm:spPr/>
      <dgm:t>
        <a:bodyPr/>
        <a:lstStyle/>
        <a:p>
          <a:endParaRPr lang="en-US"/>
        </a:p>
      </dgm:t>
    </dgm:pt>
    <dgm:pt modelId="{8C8D39F0-5E39-41B5-BCCD-279F8D0A070A}">
      <dgm:prSet/>
      <dgm:spPr/>
      <dgm:t>
        <a:bodyPr/>
        <a:lstStyle/>
        <a:p>
          <a:r>
            <a:rPr lang="en-US" dirty="0"/>
            <a:t>For products with no Product Category was considered as Toys by taking Mode of Product Categories</a:t>
          </a:r>
        </a:p>
      </dgm:t>
    </dgm:pt>
    <dgm:pt modelId="{360303C9-506B-4994-A799-B79262D28C6D}" type="parTrans" cxnId="{8EAC21CB-EA0B-46C9-8106-FF7A59F87C9D}">
      <dgm:prSet/>
      <dgm:spPr/>
      <dgm:t>
        <a:bodyPr/>
        <a:lstStyle/>
        <a:p>
          <a:endParaRPr lang="en-US"/>
        </a:p>
      </dgm:t>
    </dgm:pt>
    <dgm:pt modelId="{B6F8AC46-0D5A-4A7D-8CC3-C45ADD45C276}" type="sibTrans" cxnId="{8EAC21CB-EA0B-46C9-8106-FF7A59F87C9D}">
      <dgm:prSet/>
      <dgm:spPr/>
      <dgm:t>
        <a:bodyPr/>
        <a:lstStyle/>
        <a:p>
          <a:endParaRPr lang="en-US"/>
        </a:p>
      </dgm:t>
    </dgm:pt>
    <dgm:pt modelId="{2D78AF6A-A508-4E2F-86E8-6C528C5D749A}">
      <dgm:prSet/>
      <dgm:spPr/>
      <dgm:t>
        <a:bodyPr/>
        <a:lstStyle/>
        <a:p>
          <a:r>
            <a:rPr lang="en-US" dirty="0"/>
            <a:t>Data Extraction</a:t>
          </a:r>
        </a:p>
      </dgm:t>
    </dgm:pt>
    <dgm:pt modelId="{F4A35067-2712-4A65-995F-E735B8623F0B}" type="parTrans" cxnId="{F55398DC-A610-485D-A859-494A49FEB5A2}">
      <dgm:prSet/>
      <dgm:spPr/>
      <dgm:t>
        <a:bodyPr/>
        <a:lstStyle/>
        <a:p>
          <a:endParaRPr lang="en-US"/>
        </a:p>
      </dgm:t>
    </dgm:pt>
    <dgm:pt modelId="{F2C88F18-446F-46F9-8EFF-CA2F2A4F8AA5}" type="sibTrans" cxnId="{F55398DC-A610-485D-A859-494A49FEB5A2}">
      <dgm:prSet/>
      <dgm:spPr/>
      <dgm:t>
        <a:bodyPr/>
        <a:lstStyle/>
        <a:p>
          <a:endParaRPr lang="en-US"/>
        </a:p>
      </dgm:t>
    </dgm:pt>
    <dgm:pt modelId="{320CE249-B84D-4B73-9F96-3AA1971CAAFF}">
      <dgm:prSet/>
      <dgm:spPr/>
      <dgm:t>
        <a:bodyPr/>
        <a:lstStyle/>
        <a:p>
          <a:r>
            <a:rPr lang="en-US" dirty="0"/>
            <a:t>The analysis was done on the ‘Delivered’ Orders</a:t>
          </a:r>
        </a:p>
      </dgm:t>
    </dgm:pt>
    <dgm:pt modelId="{A7118480-1407-4730-B8F9-07AEA0C370B8}" type="parTrans" cxnId="{1AF4B1AB-97E1-45F4-8C79-3E0D819CF200}">
      <dgm:prSet/>
      <dgm:spPr/>
      <dgm:t>
        <a:bodyPr/>
        <a:lstStyle/>
        <a:p>
          <a:endParaRPr lang="en-US"/>
        </a:p>
      </dgm:t>
    </dgm:pt>
    <dgm:pt modelId="{B403CB21-4A65-4358-B928-33209B95B0F9}" type="sibTrans" cxnId="{1AF4B1AB-97E1-45F4-8C79-3E0D819CF200}">
      <dgm:prSet/>
      <dgm:spPr/>
      <dgm:t>
        <a:bodyPr/>
        <a:lstStyle/>
        <a:p>
          <a:endParaRPr lang="en-US"/>
        </a:p>
      </dgm:t>
    </dgm:pt>
    <dgm:pt modelId="{AF574F50-E435-4036-B301-AF1E28610516}">
      <dgm:prSet/>
      <dgm:spPr/>
      <dgm:t>
        <a:bodyPr/>
        <a:lstStyle/>
        <a:p>
          <a:r>
            <a:rPr lang="en-US" dirty="0"/>
            <a:t>Data Insights</a:t>
          </a:r>
        </a:p>
      </dgm:t>
    </dgm:pt>
    <dgm:pt modelId="{102631FD-45BF-4CD0-A4F7-6E569152CB1E}" type="parTrans" cxnId="{A5334C6D-E9B2-41C5-B977-F84B9B7FF39C}">
      <dgm:prSet/>
      <dgm:spPr/>
      <dgm:t>
        <a:bodyPr/>
        <a:lstStyle/>
        <a:p>
          <a:endParaRPr lang="en-US"/>
        </a:p>
      </dgm:t>
    </dgm:pt>
    <dgm:pt modelId="{4230D2EB-9B93-48E2-BC85-9E807A1DC16C}" type="sibTrans" cxnId="{A5334C6D-E9B2-41C5-B977-F84B9B7FF39C}">
      <dgm:prSet/>
      <dgm:spPr/>
      <dgm:t>
        <a:bodyPr/>
        <a:lstStyle/>
        <a:p>
          <a:endParaRPr lang="en-US"/>
        </a:p>
      </dgm:t>
    </dgm:pt>
    <dgm:pt modelId="{79ED3A06-10F9-406F-90AE-F3043684C41C}">
      <dgm:prSet/>
      <dgm:spPr/>
      <dgm:t>
        <a:bodyPr/>
        <a:lstStyle/>
        <a:p>
          <a:r>
            <a:rPr lang="en-US" dirty="0"/>
            <a:t>Used Tableau for the visualization purpose to get insights</a:t>
          </a:r>
        </a:p>
      </dgm:t>
    </dgm:pt>
    <dgm:pt modelId="{8DA3CE02-1A0F-4347-8701-AE8E24411FAA}" type="parTrans" cxnId="{AFBC352E-3B93-4160-A499-114008A596C4}">
      <dgm:prSet/>
      <dgm:spPr/>
      <dgm:t>
        <a:bodyPr/>
        <a:lstStyle/>
        <a:p>
          <a:endParaRPr lang="en-US"/>
        </a:p>
      </dgm:t>
    </dgm:pt>
    <dgm:pt modelId="{35FC4376-B3BB-4323-897B-414B2453B5E4}" type="sibTrans" cxnId="{AFBC352E-3B93-4160-A499-114008A596C4}">
      <dgm:prSet/>
      <dgm:spPr/>
      <dgm:t>
        <a:bodyPr/>
        <a:lstStyle/>
        <a:p>
          <a:endParaRPr lang="en-US"/>
        </a:p>
      </dgm:t>
    </dgm:pt>
    <dgm:pt modelId="{B27BD69B-0F9C-4F21-BF0D-8D4B2597A03C}">
      <dgm:prSet/>
      <dgm:spPr/>
      <dgm:t>
        <a:bodyPr/>
        <a:lstStyle/>
        <a:p>
          <a:r>
            <a:rPr lang="en-US" dirty="0"/>
            <a:t>Data Manipulation</a:t>
          </a:r>
        </a:p>
      </dgm:t>
    </dgm:pt>
    <dgm:pt modelId="{3FE107DB-E38D-497A-A91E-992091CF5C5C}" type="parTrans" cxnId="{1619BF46-ABB1-49F2-9A3D-F908C8E7582E}">
      <dgm:prSet/>
      <dgm:spPr/>
      <dgm:t>
        <a:bodyPr/>
        <a:lstStyle/>
        <a:p>
          <a:endParaRPr lang="en-IN"/>
        </a:p>
      </dgm:t>
    </dgm:pt>
    <dgm:pt modelId="{BBA8C163-B192-4E99-AB99-2D9EDB3EF0A9}" type="sibTrans" cxnId="{1619BF46-ABB1-49F2-9A3D-F908C8E7582E}">
      <dgm:prSet/>
      <dgm:spPr/>
      <dgm:t>
        <a:bodyPr/>
        <a:lstStyle/>
        <a:p>
          <a:endParaRPr lang="en-IN"/>
        </a:p>
      </dgm:t>
    </dgm:pt>
    <dgm:pt modelId="{DE5F07D6-10C3-4025-A174-32CF979D2B6A}">
      <dgm:prSet/>
      <dgm:spPr/>
      <dgm:t>
        <a:bodyPr/>
        <a:lstStyle/>
        <a:p>
          <a:r>
            <a:rPr lang="en-IN" dirty="0"/>
            <a:t>Product Category was provided to product id in </a:t>
          </a:r>
          <a:r>
            <a:rPr lang="en-IN" dirty="0" err="1"/>
            <a:t>order_items</a:t>
          </a:r>
          <a:r>
            <a:rPr lang="en-IN" dirty="0"/>
            <a:t> sheet </a:t>
          </a:r>
        </a:p>
      </dgm:t>
    </dgm:pt>
    <dgm:pt modelId="{80CD900D-FC92-4D8D-B837-A67522E8E066}" type="parTrans" cxnId="{3BD95CF4-1314-496F-878C-86D73A879B72}">
      <dgm:prSet/>
      <dgm:spPr/>
      <dgm:t>
        <a:bodyPr/>
        <a:lstStyle/>
        <a:p>
          <a:endParaRPr lang="en-IN"/>
        </a:p>
      </dgm:t>
    </dgm:pt>
    <dgm:pt modelId="{55971B79-29A4-4C1E-9D0E-3F770FA1263B}" type="sibTrans" cxnId="{3BD95CF4-1314-496F-878C-86D73A879B72}">
      <dgm:prSet/>
      <dgm:spPr/>
      <dgm:t>
        <a:bodyPr/>
        <a:lstStyle/>
        <a:p>
          <a:endParaRPr lang="en-IN"/>
        </a:p>
      </dgm:t>
    </dgm:pt>
    <dgm:pt modelId="{0FB55A90-84E5-4E48-B8C9-E59B08B5C56A}" type="pres">
      <dgm:prSet presAssocID="{9D5BF369-5931-4A29-AE31-1D8B2532FEAA}" presName="Name0" presStyleCnt="0">
        <dgm:presLayoutVars>
          <dgm:dir/>
          <dgm:animLvl val="lvl"/>
          <dgm:resizeHandles val="exact"/>
        </dgm:presLayoutVars>
      </dgm:prSet>
      <dgm:spPr/>
    </dgm:pt>
    <dgm:pt modelId="{B8CEB961-94DE-41D8-84AF-71D8C0B735F4}" type="pres">
      <dgm:prSet presAssocID="{AF574F50-E435-4036-B301-AF1E28610516}" presName="boxAndChildren" presStyleCnt="0"/>
      <dgm:spPr/>
    </dgm:pt>
    <dgm:pt modelId="{5177F34E-26C4-4275-A839-0994FF16CF8C}" type="pres">
      <dgm:prSet presAssocID="{AF574F50-E435-4036-B301-AF1E28610516}" presName="parentTextBox" presStyleLbl="alignNode1" presStyleIdx="0" presStyleCnt="4"/>
      <dgm:spPr/>
    </dgm:pt>
    <dgm:pt modelId="{05B75BC0-9EE2-4235-BF6E-53A52366D6C4}" type="pres">
      <dgm:prSet presAssocID="{AF574F50-E435-4036-B301-AF1E28610516}" presName="descendantBox" presStyleLbl="bgAccFollowNode1" presStyleIdx="0" presStyleCnt="4"/>
      <dgm:spPr/>
    </dgm:pt>
    <dgm:pt modelId="{FC0FF24C-2E75-4EED-94DE-5A4461A61880}" type="pres">
      <dgm:prSet presAssocID="{F2C88F18-446F-46F9-8EFF-CA2F2A4F8AA5}" presName="sp" presStyleCnt="0"/>
      <dgm:spPr/>
    </dgm:pt>
    <dgm:pt modelId="{10AF60D6-431F-4C20-B6AC-E94D39CCB6BD}" type="pres">
      <dgm:prSet presAssocID="{2D78AF6A-A508-4E2F-86E8-6C528C5D749A}" presName="arrowAndChildren" presStyleCnt="0"/>
      <dgm:spPr/>
    </dgm:pt>
    <dgm:pt modelId="{1CE384C7-5E4E-4825-B572-07CA6FBB3B55}" type="pres">
      <dgm:prSet presAssocID="{2D78AF6A-A508-4E2F-86E8-6C528C5D749A}" presName="parentTextArrow" presStyleLbl="node1" presStyleIdx="0" presStyleCnt="0"/>
      <dgm:spPr/>
    </dgm:pt>
    <dgm:pt modelId="{8BB9D0A6-4EAC-4927-8CAF-09B617D594C8}" type="pres">
      <dgm:prSet presAssocID="{2D78AF6A-A508-4E2F-86E8-6C528C5D749A}" presName="arrow" presStyleLbl="alignNode1" presStyleIdx="1" presStyleCnt="4"/>
      <dgm:spPr/>
    </dgm:pt>
    <dgm:pt modelId="{A1A189EC-388B-4D65-8268-75F57CF4869B}" type="pres">
      <dgm:prSet presAssocID="{2D78AF6A-A508-4E2F-86E8-6C528C5D749A}" presName="descendantArrow" presStyleLbl="bgAccFollowNode1" presStyleIdx="1" presStyleCnt="4"/>
      <dgm:spPr/>
    </dgm:pt>
    <dgm:pt modelId="{8430A34B-FB96-4B7F-8142-86F62D456601}" type="pres">
      <dgm:prSet presAssocID="{BBA8C163-B192-4E99-AB99-2D9EDB3EF0A9}" presName="sp" presStyleCnt="0"/>
      <dgm:spPr/>
    </dgm:pt>
    <dgm:pt modelId="{E23A3069-50F7-4E03-A6DD-B6099F4DD9C8}" type="pres">
      <dgm:prSet presAssocID="{B27BD69B-0F9C-4F21-BF0D-8D4B2597A03C}" presName="arrowAndChildren" presStyleCnt="0"/>
      <dgm:spPr/>
    </dgm:pt>
    <dgm:pt modelId="{FC5CF7DB-3AA6-400E-89C3-BEA509A2114C}" type="pres">
      <dgm:prSet presAssocID="{B27BD69B-0F9C-4F21-BF0D-8D4B2597A03C}" presName="parentTextArrow" presStyleLbl="node1" presStyleIdx="0" presStyleCnt="0"/>
      <dgm:spPr/>
    </dgm:pt>
    <dgm:pt modelId="{1A999D12-E103-4120-AFC6-93F96DCFD9D1}" type="pres">
      <dgm:prSet presAssocID="{B27BD69B-0F9C-4F21-BF0D-8D4B2597A03C}" presName="arrow" presStyleLbl="alignNode1" presStyleIdx="2" presStyleCnt="4"/>
      <dgm:spPr/>
    </dgm:pt>
    <dgm:pt modelId="{39A63651-8DB2-4FB2-BA8E-BCD7845DA67A}" type="pres">
      <dgm:prSet presAssocID="{B27BD69B-0F9C-4F21-BF0D-8D4B2597A03C}" presName="descendantArrow" presStyleLbl="bgAccFollowNode1" presStyleIdx="2" presStyleCnt="4"/>
      <dgm:spPr/>
    </dgm:pt>
    <dgm:pt modelId="{C0878946-90A0-490C-97A0-08D462431FC7}" type="pres">
      <dgm:prSet presAssocID="{FFAC2BEC-957B-4227-B59B-19450E9D87F6}" presName="sp" presStyleCnt="0"/>
      <dgm:spPr/>
    </dgm:pt>
    <dgm:pt modelId="{E582B5C1-9FEC-43EA-B68A-A90D949010B9}" type="pres">
      <dgm:prSet presAssocID="{ABBA998C-6D57-4828-B9B4-6A1349D70EF2}" presName="arrowAndChildren" presStyleCnt="0"/>
      <dgm:spPr/>
    </dgm:pt>
    <dgm:pt modelId="{760A2C9C-5BD3-4F7F-911B-916FE5EC8698}" type="pres">
      <dgm:prSet presAssocID="{ABBA998C-6D57-4828-B9B4-6A1349D70EF2}" presName="parentTextArrow" presStyleLbl="node1" presStyleIdx="0" presStyleCnt="0"/>
      <dgm:spPr/>
    </dgm:pt>
    <dgm:pt modelId="{6CF8FEEC-62E0-4DF7-A962-03153049483F}" type="pres">
      <dgm:prSet presAssocID="{ABBA998C-6D57-4828-B9B4-6A1349D70EF2}" presName="arrow" presStyleLbl="alignNode1" presStyleIdx="3" presStyleCnt="4"/>
      <dgm:spPr/>
    </dgm:pt>
    <dgm:pt modelId="{900E1915-E2ED-4756-80C1-ED101060CC6F}" type="pres">
      <dgm:prSet presAssocID="{ABBA998C-6D57-4828-B9B4-6A1349D70EF2}" presName="descendantArrow" presStyleLbl="bgAccFollowNode1" presStyleIdx="3" presStyleCnt="4"/>
      <dgm:spPr/>
    </dgm:pt>
  </dgm:ptLst>
  <dgm:cxnLst>
    <dgm:cxn modelId="{E2CB281B-A097-404C-B215-C100267F9B0F}" type="presOf" srcId="{8C8D39F0-5E39-41B5-BCCD-279F8D0A070A}" destId="{900E1915-E2ED-4756-80C1-ED101060CC6F}" srcOrd="0" destOrd="0" presId="urn:microsoft.com/office/officeart/2016/7/layout/VerticalDownArrowProcess"/>
    <dgm:cxn modelId="{AFBC352E-3B93-4160-A499-114008A596C4}" srcId="{AF574F50-E435-4036-B301-AF1E28610516}" destId="{79ED3A06-10F9-406F-90AE-F3043684C41C}" srcOrd="0" destOrd="0" parTransId="{8DA3CE02-1A0F-4347-8701-AE8E24411FAA}" sibTransId="{35FC4376-B3BB-4323-897B-414B2453B5E4}"/>
    <dgm:cxn modelId="{51BCB83F-A846-46F7-BDAF-EA656C1864A6}" srcId="{9D5BF369-5931-4A29-AE31-1D8B2532FEAA}" destId="{ABBA998C-6D57-4828-B9B4-6A1349D70EF2}" srcOrd="0" destOrd="0" parTransId="{C76612FD-8370-4F3A-A2D4-7BD38A848C77}" sibTransId="{FFAC2BEC-957B-4227-B59B-19450E9D87F6}"/>
    <dgm:cxn modelId="{AEA34B5B-F8B4-4A7F-8377-0C87D0E8703B}" type="presOf" srcId="{320CE249-B84D-4B73-9F96-3AA1971CAAFF}" destId="{A1A189EC-388B-4D65-8268-75F57CF4869B}" srcOrd="0" destOrd="0" presId="urn:microsoft.com/office/officeart/2016/7/layout/VerticalDownArrowProcess"/>
    <dgm:cxn modelId="{1619BF46-ABB1-49F2-9A3D-F908C8E7582E}" srcId="{9D5BF369-5931-4A29-AE31-1D8B2532FEAA}" destId="{B27BD69B-0F9C-4F21-BF0D-8D4B2597A03C}" srcOrd="1" destOrd="0" parTransId="{3FE107DB-E38D-497A-A91E-992091CF5C5C}" sibTransId="{BBA8C163-B192-4E99-AB99-2D9EDB3EF0A9}"/>
    <dgm:cxn modelId="{0AFE994A-C57F-45E4-B703-BA4794A20118}" type="presOf" srcId="{2D78AF6A-A508-4E2F-86E8-6C528C5D749A}" destId="{1CE384C7-5E4E-4825-B572-07CA6FBB3B55}" srcOrd="0" destOrd="0" presId="urn:microsoft.com/office/officeart/2016/7/layout/VerticalDownArrowProcess"/>
    <dgm:cxn modelId="{2B8A244D-B29C-4E7E-BE76-F0B653FAE8FE}" type="presOf" srcId="{AF574F50-E435-4036-B301-AF1E28610516}" destId="{5177F34E-26C4-4275-A839-0994FF16CF8C}" srcOrd="0" destOrd="0" presId="urn:microsoft.com/office/officeart/2016/7/layout/VerticalDownArrowProcess"/>
    <dgm:cxn modelId="{A5334C6D-E9B2-41C5-B977-F84B9B7FF39C}" srcId="{9D5BF369-5931-4A29-AE31-1D8B2532FEAA}" destId="{AF574F50-E435-4036-B301-AF1E28610516}" srcOrd="3" destOrd="0" parTransId="{102631FD-45BF-4CD0-A4F7-6E569152CB1E}" sibTransId="{4230D2EB-9B93-48E2-BC85-9E807A1DC16C}"/>
    <dgm:cxn modelId="{6721DF6E-B935-4421-90A9-BDD694F1CBEE}" type="presOf" srcId="{79ED3A06-10F9-406F-90AE-F3043684C41C}" destId="{05B75BC0-9EE2-4235-BF6E-53A52366D6C4}" srcOrd="0" destOrd="0" presId="urn:microsoft.com/office/officeart/2016/7/layout/VerticalDownArrowProcess"/>
    <dgm:cxn modelId="{D1F64987-2055-4495-83BB-3D7627D24348}" type="presOf" srcId="{ABBA998C-6D57-4828-B9B4-6A1349D70EF2}" destId="{760A2C9C-5BD3-4F7F-911B-916FE5EC8698}" srcOrd="0" destOrd="0" presId="urn:microsoft.com/office/officeart/2016/7/layout/VerticalDownArrowProcess"/>
    <dgm:cxn modelId="{7B7047AB-16EA-443A-8B16-7B83FAC113C1}" type="presOf" srcId="{B27BD69B-0F9C-4F21-BF0D-8D4B2597A03C}" destId="{1A999D12-E103-4120-AFC6-93F96DCFD9D1}" srcOrd="1" destOrd="0" presId="urn:microsoft.com/office/officeart/2016/7/layout/VerticalDownArrowProcess"/>
    <dgm:cxn modelId="{1AF4B1AB-97E1-45F4-8C79-3E0D819CF200}" srcId="{2D78AF6A-A508-4E2F-86E8-6C528C5D749A}" destId="{320CE249-B84D-4B73-9F96-3AA1971CAAFF}" srcOrd="0" destOrd="0" parTransId="{A7118480-1407-4730-B8F9-07AEA0C370B8}" sibTransId="{B403CB21-4A65-4358-B928-33209B95B0F9}"/>
    <dgm:cxn modelId="{EFDCE9C0-D8E1-47D2-975A-76C71F717380}" type="presOf" srcId="{DE5F07D6-10C3-4025-A174-32CF979D2B6A}" destId="{39A63651-8DB2-4FB2-BA8E-BCD7845DA67A}" srcOrd="0" destOrd="0" presId="urn:microsoft.com/office/officeart/2016/7/layout/VerticalDownArrowProcess"/>
    <dgm:cxn modelId="{9D4277C3-A053-468C-883F-910A1D2B0BC9}" type="presOf" srcId="{9D5BF369-5931-4A29-AE31-1D8B2532FEAA}" destId="{0FB55A90-84E5-4E48-B8C9-E59B08B5C56A}" srcOrd="0" destOrd="0" presId="urn:microsoft.com/office/officeart/2016/7/layout/VerticalDownArrowProcess"/>
    <dgm:cxn modelId="{8EAC21CB-EA0B-46C9-8106-FF7A59F87C9D}" srcId="{ABBA998C-6D57-4828-B9B4-6A1349D70EF2}" destId="{8C8D39F0-5E39-41B5-BCCD-279F8D0A070A}" srcOrd="0" destOrd="0" parTransId="{360303C9-506B-4994-A799-B79262D28C6D}" sibTransId="{B6F8AC46-0D5A-4A7D-8CC3-C45ADD45C276}"/>
    <dgm:cxn modelId="{F55398DC-A610-485D-A859-494A49FEB5A2}" srcId="{9D5BF369-5931-4A29-AE31-1D8B2532FEAA}" destId="{2D78AF6A-A508-4E2F-86E8-6C528C5D749A}" srcOrd="2" destOrd="0" parTransId="{F4A35067-2712-4A65-995F-E735B8623F0B}" sibTransId="{F2C88F18-446F-46F9-8EFF-CA2F2A4F8AA5}"/>
    <dgm:cxn modelId="{2A6161F1-A0A0-4AA5-959E-F89BA966C422}" type="presOf" srcId="{B27BD69B-0F9C-4F21-BF0D-8D4B2597A03C}" destId="{FC5CF7DB-3AA6-400E-89C3-BEA509A2114C}" srcOrd="0" destOrd="0" presId="urn:microsoft.com/office/officeart/2016/7/layout/VerticalDownArrowProcess"/>
    <dgm:cxn modelId="{822146F2-9CEB-4FDA-B327-4FF5FD98AE25}" type="presOf" srcId="{ABBA998C-6D57-4828-B9B4-6A1349D70EF2}" destId="{6CF8FEEC-62E0-4DF7-A962-03153049483F}" srcOrd="1" destOrd="0" presId="urn:microsoft.com/office/officeart/2016/7/layout/VerticalDownArrowProcess"/>
    <dgm:cxn modelId="{3BD95CF4-1314-496F-878C-86D73A879B72}" srcId="{B27BD69B-0F9C-4F21-BF0D-8D4B2597A03C}" destId="{DE5F07D6-10C3-4025-A174-32CF979D2B6A}" srcOrd="0" destOrd="0" parTransId="{80CD900D-FC92-4D8D-B837-A67522E8E066}" sibTransId="{55971B79-29A4-4C1E-9D0E-3F770FA1263B}"/>
    <dgm:cxn modelId="{970C51F9-DE2D-4DB2-8EF2-D9816B046C9C}" type="presOf" srcId="{2D78AF6A-A508-4E2F-86E8-6C528C5D749A}" destId="{8BB9D0A6-4EAC-4927-8CAF-09B617D594C8}" srcOrd="1" destOrd="0" presId="urn:microsoft.com/office/officeart/2016/7/layout/VerticalDownArrowProcess"/>
    <dgm:cxn modelId="{BA0DD8F0-68FD-49D1-8AAF-AD4E2E3B0710}" type="presParOf" srcId="{0FB55A90-84E5-4E48-B8C9-E59B08B5C56A}" destId="{B8CEB961-94DE-41D8-84AF-71D8C0B735F4}" srcOrd="0" destOrd="0" presId="urn:microsoft.com/office/officeart/2016/7/layout/VerticalDownArrowProcess"/>
    <dgm:cxn modelId="{5EE8F1C5-70EE-4D6F-A72B-1E00D14CAEAB}" type="presParOf" srcId="{B8CEB961-94DE-41D8-84AF-71D8C0B735F4}" destId="{5177F34E-26C4-4275-A839-0994FF16CF8C}" srcOrd="0" destOrd="0" presId="urn:microsoft.com/office/officeart/2016/7/layout/VerticalDownArrowProcess"/>
    <dgm:cxn modelId="{66E9E1C8-1815-4FF0-8F11-3EA5565BCBB0}" type="presParOf" srcId="{B8CEB961-94DE-41D8-84AF-71D8C0B735F4}" destId="{05B75BC0-9EE2-4235-BF6E-53A52366D6C4}" srcOrd="1" destOrd="0" presId="urn:microsoft.com/office/officeart/2016/7/layout/VerticalDownArrowProcess"/>
    <dgm:cxn modelId="{85228500-32E3-40FE-85A9-27EC9C463067}" type="presParOf" srcId="{0FB55A90-84E5-4E48-B8C9-E59B08B5C56A}" destId="{FC0FF24C-2E75-4EED-94DE-5A4461A61880}" srcOrd="1" destOrd="0" presId="urn:microsoft.com/office/officeart/2016/7/layout/VerticalDownArrowProcess"/>
    <dgm:cxn modelId="{AFCA1BB6-B2F3-4DA4-932D-7993A3E1492A}" type="presParOf" srcId="{0FB55A90-84E5-4E48-B8C9-E59B08B5C56A}" destId="{10AF60D6-431F-4C20-B6AC-E94D39CCB6BD}" srcOrd="2" destOrd="0" presId="urn:microsoft.com/office/officeart/2016/7/layout/VerticalDownArrowProcess"/>
    <dgm:cxn modelId="{553B166C-CB22-4529-AD78-EC87E6E5B13B}" type="presParOf" srcId="{10AF60D6-431F-4C20-B6AC-E94D39CCB6BD}" destId="{1CE384C7-5E4E-4825-B572-07CA6FBB3B55}" srcOrd="0" destOrd="0" presId="urn:microsoft.com/office/officeart/2016/7/layout/VerticalDownArrowProcess"/>
    <dgm:cxn modelId="{3DBC27CD-A1B9-4A86-8EDD-B9197334E929}" type="presParOf" srcId="{10AF60D6-431F-4C20-B6AC-E94D39CCB6BD}" destId="{8BB9D0A6-4EAC-4927-8CAF-09B617D594C8}" srcOrd="1" destOrd="0" presId="urn:microsoft.com/office/officeart/2016/7/layout/VerticalDownArrowProcess"/>
    <dgm:cxn modelId="{A9725928-2731-414C-BFA0-3303EA00D5D9}" type="presParOf" srcId="{10AF60D6-431F-4C20-B6AC-E94D39CCB6BD}" destId="{A1A189EC-388B-4D65-8268-75F57CF4869B}" srcOrd="2" destOrd="0" presId="urn:microsoft.com/office/officeart/2016/7/layout/VerticalDownArrowProcess"/>
    <dgm:cxn modelId="{8EB4B883-3DAD-4FBE-9E27-903F42CBDF40}" type="presParOf" srcId="{0FB55A90-84E5-4E48-B8C9-E59B08B5C56A}" destId="{8430A34B-FB96-4B7F-8142-86F62D456601}" srcOrd="3" destOrd="0" presId="urn:microsoft.com/office/officeart/2016/7/layout/VerticalDownArrowProcess"/>
    <dgm:cxn modelId="{6A59109C-7A7F-4B07-8F32-B1905C18DE8F}" type="presParOf" srcId="{0FB55A90-84E5-4E48-B8C9-E59B08B5C56A}" destId="{E23A3069-50F7-4E03-A6DD-B6099F4DD9C8}" srcOrd="4" destOrd="0" presId="urn:microsoft.com/office/officeart/2016/7/layout/VerticalDownArrowProcess"/>
    <dgm:cxn modelId="{4254AB27-1A2A-40FF-99C7-C518C9735E63}" type="presParOf" srcId="{E23A3069-50F7-4E03-A6DD-B6099F4DD9C8}" destId="{FC5CF7DB-3AA6-400E-89C3-BEA509A2114C}" srcOrd="0" destOrd="0" presId="urn:microsoft.com/office/officeart/2016/7/layout/VerticalDownArrowProcess"/>
    <dgm:cxn modelId="{F85CE2D8-A9A7-48CD-9B17-94371EB50A82}" type="presParOf" srcId="{E23A3069-50F7-4E03-A6DD-B6099F4DD9C8}" destId="{1A999D12-E103-4120-AFC6-93F96DCFD9D1}" srcOrd="1" destOrd="0" presId="urn:microsoft.com/office/officeart/2016/7/layout/VerticalDownArrowProcess"/>
    <dgm:cxn modelId="{9409BD88-9150-4604-9768-5617781AA93A}" type="presParOf" srcId="{E23A3069-50F7-4E03-A6DD-B6099F4DD9C8}" destId="{39A63651-8DB2-4FB2-BA8E-BCD7845DA67A}" srcOrd="2" destOrd="0" presId="urn:microsoft.com/office/officeart/2016/7/layout/VerticalDownArrowProcess"/>
    <dgm:cxn modelId="{3EDA5EAC-FBDB-4F74-91E8-856A40B900E1}" type="presParOf" srcId="{0FB55A90-84E5-4E48-B8C9-E59B08B5C56A}" destId="{C0878946-90A0-490C-97A0-08D462431FC7}" srcOrd="5" destOrd="0" presId="urn:microsoft.com/office/officeart/2016/7/layout/VerticalDownArrowProcess"/>
    <dgm:cxn modelId="{31512F78-E085-4294-B388-F00077F83F3D}" type="presParOf" srcId="{0FB55A90-84E5-4E48-B8C9-E59B08B5C56A}" destId="{E582B5C1-9FEC-43EA-B68A-A90D949010B9}" srcOrd="6" destOrd="0" presId="urn:microsoft.com/office/officeart/2016/7/layout/VerticalDownArrowProcess"/>
    <dgm:cxn modelId="{0DC2E081-4AE4-40E5-BC31-10EBCB511C19}" type="presParOf" srcId="{E582B5C1-9FEC-43EA-B68A-A90D949010B9}" destId="{760A2C9C-5BD3-4F7F-911B-916FE5EC8698}" srcOrd="0" destOrd="0" presId="urn:microsoft.com/office/officeart/2016/7/layout/VerticalDownArrowProcess"/>
    <dgm:cxn modelId="{4B20D684-4AB4-4336-B470-E3D7900F6627}" type="presParOf" srcId="{E582B5C1-9FEC-43EA-B68A-A90D949010B9}" destId="{6CF8FEEC-62E0-4DF7-A962-03153049483F}" srcOrd="1" destOrd="0" presId="urn:microsoft.com/office/officeart/2016/7/layout/VerticalDownArrowProcess"/>
    <dgm:cxn modelId="{7FECF3C6-C792-46F0-A2E5-9F896EF3CE47}" type="presParOf" srcId="{E582B5C1-9FEC-43EA-B68A-A90D949010B9}" destId="{900E1915-E2ED-4756-80C1-ED101060CC6F}"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D38288-065C-4257-A0F2-4B5BF6F65AB0}">
      <dsp:nvSpPr>
        <dsp:cNvPr id="0" name=""/>
        <dsp:cNvSpPr/>
      </dsp:nvSpPr>
      <dsp:spPr>
        <a:xfrm>
          <a:off x="2103120" y="1890"/>
          <a:ext cx="8412480" cy="82968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10740" rIns="163225" bIns="210740" numCol="1" spcCol="1270" anchor="ctr" anchorCtr="0">
          <a:noAutofit/>
        </a:bodyPr>
        <a:lstStyle/>
        <a:p>
          <a:pPr marL="0" lvl="0" indent="0" algn="l" defTabSz="577850">
            <a:lnSpc>
              <a:spcPct val="90000"/>
            </a:lnSpc>
            <a:spcBef>
              <a:spcPct val="0"/>
            </a:spcBef>
            <a:spcAft>
              <a:spcPct val="35000"/>
            </a:spcAft>
            <a:buNone/>
          </a:pPr>
          <a:r>
            <a:rPr lang="en-US" sz="1300" b="0" i="0" u="none" kern="1200" dirty="0"/>
            <a:t>Necessary Steps should be taken to improve the business in other States and Cities</a:t>
          </a:r>
          <a:endParaRPr lang="en-US" sz="1300" kern="1200" dirty="0"/>
        </a:p>
      </dsp:txBody>
      <dsp:txXfrm>
        <a:off x="2103120" y="1890"/>
        <a:ext cx="8412480" cy="829686"/>
      </dsp:txXfrm>
    </dsp:sp>
    <dsp:sp modelId="{99517D5B-31EB-46A3-AB58-6EE0C03C1605}">
      <dsp:nvSpPr>
        <dsp:cNvPr id="0" name=""/>
        <dsp:cNvSpPr/>
      </dsp:nvSpPr>
      <dsp:spPr>
        <a:xfrm>
          <a:off x="0" y="1890"/>
          <a:ext cx="2103120" cy="82968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81955" rIns="111290" bIns="81955" numCol="1" spcCol="1270" anchor="ctr" anchorCtr="0">
          <a:noAutofit/>
        </a:bodyPr>
        <a:lstStyle/>
        <a:p>
          <a:pPr marL="0" lvl="0" indent="0" algn="ctr" defTabSz="755650">
            <a:lnSpc>
              <a:spcPct val="90000"/>
            </a:lnSpc>
            <a:spcBef>
              <a:spcPct val="0"/>
            </a:spcBef>
            <a:spcAft>
              <a:spcPct val="35000"/>
            </a:spcAft>
            <a:buNone/>
          </a:pPr>
          <a:r>
            <a:rPr lang="en-US" sz="1700" kern="1200" dirty="0"/>
            <a:t>1</a:t>
          </a:r>
        </a:p>
      </dsp:txBody>
      <dsp:txXfrm>
        <a:off x="0" y="1890"/>
        <a:ext cx="2103120" cy="829686"/>
      </dsp:txXfrm>
    </dsp:sp>
    <dsp:sp modelId="{23053B5E-26A2-4360-8D6C-50DE9F8CD69E}">
      <dsp:nvSpPr>
        <dsp:cNvPr id="0" name=""/>
        <dsp:cNvSpPr/>
      </dsp:nvSpPr>
      <dsp:spPr>
        <a:xfrm>
          <a:off x="2103120" y="881358"/>
          <a:ext cx="8412480" cy="829686"/>
        </a:xfrm>
        <a:prstGeom prst="rect">
          <a:avLst/>
        </a:prstGeom>
        <a:solidFill>
          <a:schemeClr val="accent2">
            <a:tint val="40000"/>
            <a:alpha val="90000"/>
            <a:hueOff val="1532180"/>
            <a:satOff val="0"/>
            <a:lumOff val="592"/>
            <a:alphaOff val="0"/>
          </a:schemeClr>
        </a:solidFill>
        <a:ln w="12700" cap="flat" cmpd="sng" algn="ctr">
          <a:solidFill>
            <a:schemeClr val="accent2">
              <a:tint val="40000"/>
              <a:alpha val="90000"/>
              <a:hueOff val="1532180"/>
              <a:satOff val="0"/>
              <a:lumOff val="5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10740" rIns="163225" bIns="210740" numCol="1" spcCol="1270" anchor="ctr" anchorCtr="0">
          <a:noAutofit/>
        </a:bodyPr>
        <a:lstStyle/>
        <a:p>
          <a:pPr marL="0" lvl="0" indent="0" algn="l" defTabSz="577850">
            <a:lnSpc>
              <a:spcPct val="90000"/>
            </a:lnSpc>
            <a:spcBef>
              <a:spcPct val="0"/>
            </a:spcBef>
            <a:spcAft>
              <a:spcPct val="35000"/>
            </a:spcAft>
            <a:buNone/>
          </a:pPr>
          <a:r>
            <a:rPr lang="en-US" sz="1300" kern="1200" dirty="0"/>
            <a:t>In</a:t>
          </a:r>
          <a:r>
            <a:rPr lang="en-US" sz="1300" kern="1200" baseline="0" dirty="0"/>
            <a:t> the category of Toys, the toys which are not sold frequently should be discarded, which are over 13,000 </a:t>
          </a:r>
          <a:endParaRPr lang="en-US" sz="1300" kern="1200" dirty="0"/>
        </a:p>
      </dsp:txBody>
      <dsp:txXfrm>
        <a:off x="2103120" y="881358"/>
        <a:ext cx="8412480" cy="829686"/>
      </dsp:txXfrm>
    </dsp:sp>
    <dsp:sp modelId="{68DB6D8C-79EE-4E34-BDC5-6B158B44DD15}">
      <dsp:nvSpPr>
        <dsp:cNvPr id="0" name=""/>
        <dsp:cNvSpPr/>
      </dsp:nvSpPr>
      <dsp:spPr>
        <a:xfrm>
          <a:off x="0" y="881358"/>
          <a:ext cx="2103120" cy="829686"/>
        </a:xfrm>
        <a:prstGeom prst="rect">
          <a:avLst/>
        </a:prstGeom>
        <a:solidFill>
          <a:schemeClr val="accent2">
            <a:hueOff val="1540825"/>
            <a:satOff val="0"/>
            <a:lumOff val="4657"/>
            <a:alphaOff val="0"/>
          </a:schemeClr>
        </a:solidFill>
        <a:ln w="12700" cap="flat" cmpd="sng" algn="ctr">
          <a:solidFill>
            <a:schemeClr val="accent2">
              <a:hueOff val="1540825"/>
              <a:satOff val="0"/>
              <a:lumOff val="46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81955" rIns="111290" bIns="81955" numCol="1" spcCol="1270" anchor="ctr" anchorCtr="0">
          <a:noAutofit/>
        </a:bodyPr>
        <a:lstStyle/>
        <a:p>
          <a:pPr marL="0" lvl="0" indent="0" algn="ctr" defTabSz="755650">
            <a:lnSpc>
              <a:spcPct val="90000"/>
            </a:lnSpc>
            <a:spcBef>
              <a:spcPct val="0"/>
            </a:spcBef>
            <a:spcAft>
              <a:spcPct val="35000"/>
            </a:spcAft>
            <a:buNone/>
          </a:pPr>
          <a:r>
            <a:rPr lang="en-US" sz="1700" kern="1200" dirty="0"/>
            <a:t>2</a:t>
          </a:r>
        </a:p>
      </dsp:txBody>
      <dsp:txXfrm>
        <a:off x="0" y="881358"/>
        <a:ext cx="2103120" cy="829686"/>
      </dsp:txXfrm>
    </dsp:sp>
    <dsp:sp modelId="{6EB4384F-8A3E-4D4E-9DF5-4D51356989C3}">
      <dsp:nvSpPr>
        <dsp:cNvPr id="0" name=""/>
        <dsp:cNvSpPr/>
      </dsp:nvSpPr>
      <dsp:spPr>
        <a:xfrm>
          <a:off x="2103120" y="1760825"/>
          <a:ext cx="8412480" cy="829686"/>
        </a:xfrm>
        <a:prstGeom prst="rect">
          <a:avLst/>
        </a:prstGeom>
        <a:solidFill>
          <a:schemeClr val="accent2">
            <a:tint val="40000"/>
            <a:alpha val="90000"/>
            <a:hueOff val="3064360"/>
            <a:satOff val="0"/>
            <a:lumOff val="1185"/>
            <a:alphaOff val="0"/>
          </a:schemeClr>
        </a:solidFill>
        <a:ln w="12700" cap="flat" cmpd="sng" algn="ctr">
          <a:solidFill>
            <a:schemeClr val="accent2">
              <a:tint val="40000"/>
              <a:alpha val="90000"/>
              <a:hueOff val="3064360"/>
              <a:satOff val="0"/>
              <a:lumOff val="11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10740" rIns="163225" bIns="210740" numCol="1" spcCol="1270" anchor="ctr" anchorCtr="0">
          <a:noAutofit/>
        </a:bodyPr>
        <a:lstStyle/>
        <a:p>
          <a:pPr marL="0" lvl="0" indent="0" algn="l" defTabSz="577850">
            <a:lnSpc>
              <a:spcPct val="90000"/>
            </a:lnSpc>
            <a:spcBef>
              <a:spcPct val="0"/>
            </a:spcBef>
            <a:spcAft>
              <a:spcPct val="35000"/>
            </a:spcAft>
            <a:buNone/>
          </a:pPr>
          <a:r>
            <a:rPr lang="en-US" sz="1300" b="0" i="0" u="none" kern="1200" dirty="0"/>
            <a:t>Apart from Toys the other Product Categories should be targeted as well as they are gaining the market slowly. </a:t>
          </a:r>
          <a:endParaRPr lang="en-US" sz="1300" kern="1200" dirty="0"/>
        </a:p>
      </dsp:txBody>
      <dsp:txXfrm>
        <a:off x="2103120" y="1760825"/>
        <a:ext cx="8412480" cy="829686"/>
      </dsp:txXfrm>
    </dsp:sp>
    <dsp:sp modelId="{95F9D49F-48FB-41CA-B760-C558D4EA8856}">
      <dsp:nvSpPr>
        <dsp:cNvPr id="0" name=""/>
        <dsp:cNvSpPr/>
      </dsp:nvSpPr>
      <dsp:spPr>
        <a:xfrm>
          <a:off x="0" y="1760825"/>
          <a:ext cx="2103120" cy="829686"/>
        </a:xfrm>
        <a:prstGeom prst="rect">
          <a:avLst/>
        </a:prstGeom>
        <a:solidFill>
          <a:schemeClr val="accent2">
            <a:hueOff val="3081649"/>
            <a:satOff val="0"/>
            <a:lumOff val="9314"/>
            <a:alphaOff val="0"/>
          </a:schemeClr>
        </a:solidFill>
        <a:ln w="12700" cap="flat" cmpd="sng" algn="ctr">
          <a:solidFill>
            <a:schemeClr val="accent2">
              <a:hueOff val="3081649"/>
              <a:satOff val="0"/>
              <a:lumOff val="9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81955" rIns="111290" bIns="81955" numCol="1" spcCol="1270" anchor="ctr" anchorCtr="0">
          <a:noAutofit/>
        </a:bodyPr>
        <a:lstStyle/>
        <a:p>
          <a:pPr marL="0" lvl="0" indent="0" algn="ctr" defTabSz="755650">
            <a:lnSpc>
              <a:spcPct val="90000"/>
            </a:lnSpc>
            <a:spcBef>
              <a:spcPct val="0"/>
            </a:spcBef>
            <a:spcAft>
              <a:spcPct val="35000"/>
            </a:spcAft>
            <a:buNone/>
          </a:pPr>
          <a:r>
            <a:rPr lang="en-US" sz="1700" kern="1200" dirty="0"/>
            <a:t>3</a:t>
          </a:r>
        </a:p>
      </dsp:txBody>
      <dsp:txXfrm>
        <a:off x="0" y="1760825"/>
        <a:ext cx="2103120" cy="829686"/>
      </dsp:txXfrm>
    </dsp:sp>
    <dsp:sp modelId="{510C3BAA-6E2F-4D2E-8132-A07D9982B2D6}">
      <dsp:nvSpPr>
        <dsp:cNvPr id="0" name=""/>
        <dsp:cNvSpPr/>
      </dsp:nvSpPr>
      <dsp:spPr>
        <a:xfrm>
          <a:off x="2103120" y="2640293"/>
          <a:ext cx="8412480" cy="829686"/>
        </a:xfrm>
        <a:prstGeom prst="rect">
          <a:avLst/>
        </a:prstGeom>
        <a:solidFill>
          <a:schemeClr val="accent2">
            <a:tint val="40000"/>
            <a:alpha val="90000"/>
            <a:hueOff val="4596540"/>
            <a:satOff val="0"/>
            <a:lumOff val="1777"/>
            <a:alphaOff val="0"/>
          </a:schemeClr>
        </a:solidFill>
        <a:ln w="12700" cap="flat" cmpd="sng" algn="ctr">
          <a:solidFill>
            <a:schemeClr val="accent2">
              <a:tint val="40000"/>
              <a:alpha val="90000"/>
              <a:hueOff val="4596540"/>
              <a:satOff val="0"/>
              <a:lumOff val="17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10740" rIns="163225" bIns="210740" numCol="1" spcCol="1270" anchor="ctr" anchorCtr="0">
          <a:noAutofit/>
        </a:bodyPr>
        <a:lstStyle/>
        <a:p>
          <a:pPr marL="0" lvl="0" indent="0" algn="l" defTabSz="577850">
            <a:lnSpc>
              <a:spcPct val="90000"/>
            </a:lnSpc>
            <a:spcBef>
              <a:spcPct val="0"/>
            </a:spcBef>
            <a:spcAft>
              <a:spcPct val="35000"/>
            </a:spcAft>
            <a:buNone/>
          </a:pPr>
          <a:r>
            <a:rPr lang="en-US" sz="1300" kern="1200" dirty="0"/>
            <a:t>Products from Categories like Diapers, La Cuisine, Arts should be completely discarded along with the product category as they are not contributing to the market sale</a:t>
          </a:r>
        </a:p>
      </dsp:txBody>
      <dsp:txXfrm>
        <a:off x="2103120" y="2640293"/>
        <a:ext cx="8412480" cy="829686"/>
      </dsp:txXfrm>
    </dsp:sp>
    <dsp:sp modelId="{17DA4586-4BE7-4099-B0BA-5F96C97E1D67}">
      <dsp:nvSpPr>
        <dsp:cNvPr id="0" name=""/>
        <dsp:cNvSpPr/>
      </dsp:nvSpPr>
      <dsp:spPr>
        <a:xfrm>
          <a:off x="0" y="2640293"/>
          <a:ext cx="2103120" cy="829686"/>
        </a:xfrm>
        <a:prstGeom prst="rect">
          <a:avLst/>
        </a:prstGeom>
        <a:solidFill>
          <a:schemeClr val="accent2">
            <a:hueOff val="4622474"/>
            <a:satOff val="0"/>
            <a:lumOff val="13971"/>
            <a:alphaOff val="0"/>
          </a:schemeClr>
        </a:solidFill>
        <a:ln w="12700" cap="flat" cmpd="sng" algn="ctr">
          <a:solidFill>
            <a:schemeClr val="accent2">
              <a:hueOff val="4622474"/>
              <a:satOff val="0"/>
              <a:lumOff val="139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81955" rIns="111290" bIns="81955" numCol="1" spcCol="1270" anchor="ctr" anchorCtr="0">
          <a:noAutofit/>
        </a:bodyPr>
        <a:lstStyle/>
        <a:p>
          <a:pPr marL="0" lvl="0" indent="0" algn="ctr" defTabSz="755650">
            <a:lnSpc>
              <a:spcPct val="90000"/>
            </a:lnSpc>
            <a:spcBef>
              <a:spcPct val="0"/>
            </a:spcBef>
            <a:spcAft>
              <a:spcPct val="35000"/>
            </a:spcAft>
            <a:buNone/>
          </a:pPr>
          <a:r>
            <a:rPr lang="en-US" sz="1700" kern="1200" dirty="0"/>
            <a:t>4</a:t>
          </a:r>
        </a:p>
      </dsp:txBody>
      <dsp:txXfrm>
        <a:off x="0" y="2640293"/>
        <a:ext cx="2103120" cy="829686"/>
      </dsp:txXfrm>
    </dsp:sp>
    <dsp:sp modelId="{385EB4B1-FA46-40CA-9B78-CAC522D2F209}">
      <dsp:nvSpPr>
        <dsp:cNvPr id="0" name=""/>
        <dsp:cNvSpPr/>
      </dsp:nvSpPr>
      <dsp:spPr>
        <a:xfrm>
          <a:off x="2103120" y="3519760"/>
          <a:ext cx="8412480" cy="829686"/>
        </a:xfrm>
        <a:prstGeom prst="rect">
          <a:avLst/>
        </a:prstGeom>
        <a:solidFill>
          <a:schemeClr val="accent2">
            <a:tint val="40000"/>
            <a:alpha val="90000"/>
            <a:hueOff val="6128719"/>
            <a:satOff val="0"/>
            <a:lumOff val="2370"/>
            <a:alphaOff val="0"/>
          </a:schemeClr>
        </a:solidFill>
        <a:ln w="12700" cap="flat" cmpd="sng" algn="ctr">
          <a:solidFill>
            <a:schemeClr val="accent2">
              <a:tint val="40000"/>
              <a:alpha val="90000"/>
              <a:hueOff val="6128719"/>
              <a:satOff val="0"/>
              <a:lumOff val="237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10740" rIns="163225" bIns="210740" numCol="1" spcCol="1270" anchor="ctr" anchorCtr="0">
          <a:noAutofit/>
        </a:bodyPr>
        <a:lstStyle/>
        <a:p>
          <a:pPr marL="0" lvl="0" indent="0" algn="l" defTabSz="577850">
            <a:lnSpc>
              <a:spcPct val="90000"/>
            </a:lnSpc>
            <a:spcBef>
              <a:spcPct val="0"/>
            </a:spcBef>
            <a:spcAft>
              <a:spcPct val="35000"/>
            </a:spcAft>
            <a:buNone/>
          </a:pPr>
          <a:r>
            <a:rPr lang="en-US" sz="1300" b="0" i="0" u="none" kern="1200" dirty="0"/>
            <a:t>Fashion &amp; Home Categories are overly categorized. As a result, products form their categories are not gaining the customer’s attention. These categories should be combined for a better Basketing and Sale</a:t>
          </a:r>
          <a:endParaRPr lang="en-US" sz="1300" kern="1200" dirty="0"/>
        </a:p>
      </dsp:txBody>
      <dsp:txXfrm>
        <a:off x="2103120" y="3519760"/>
        <a:ext cx="8412480" cy="829686"/>
      </dsp:txXfrm>
    </dsp:sp>
    <dsp:sp modelId="{A7440529-A78E-4405-89D0-5C968C89995D}">
      <dsp:nvSpPr>
        <dsp:cNvPr id="0" name=""/>
        <dsp:cNvSpPr/>
      </dsp:nvSpPr>
      <dsp:spPr>
        <a:xfrm>
          <a:off x="0" y="3519760"/>
          <a:ext cx="2103120" cy="829686"/>
        </a:xfrm>
        <a:prstGeom prst="rect">
          <a:avLst/>
        </a:prstGeom>
        <a:solidFill>
          <a:schemeClr val="accent2">
            <a:hueOff val="6163298"/>
            <a:satOff val="0"/>
            <a:lumOff val="18628"/>
            <a:alphaOff val="0"/>
          </a:schemeClr>
        </a:solidFill>
        <a:ln w="12700" cap="flat" cmpd="sng" algn="ctr">
          <a:solidFill>
            <a:schemeClr val="accent2">
              <a:hueOff val="6163298"/>
              <a:satOff val="0"/>
              <a:lumOff val="1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81955" rIns="111290" bIns="81955" numCol="1" spcCol="1270" anchor="ctr" anchorCtr="0">
          <a:noAutofit/>
        </a:bodyPr>
        <a:lstStyle/>
        <a:p>
          <a:pPr marL="0" lvl="0" indent="0" algn="ctr" defTabSz="755650">
            <a:lnSpc>
              <a:spcPct val="90000"/>
            </a:lnSpc>
            <a:spcBef>
              <a:spcPct val="0"/>
            </a:spcBef>
            <a:spcAft>
              <a:spcPct val="35000"/>
            </a:spcAft>
            <a:buNone/>
          </a:pPr>
          <a:r>
            <a:rPr lang="en-US" sz="1700" kern="1200" dirty="0"/>
            <a:t>5</a:t>
          </a:r>
        </a:p>
      </dsp:txBody>
      <dsp:txXfrm>
        <a:off x="0" y="3519760"/>
        <a:ext cx="2103120" cy="8296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77F34E-26C4-4275-A839-0994FF16CF8C}">
      <dsp:nvSpPr>
        <dsp:cNvPr id="0" name=""/>
        <dsp:cNvSpPr/>
      </dsp:nvSpPr>
      <dsp:spPr>
        <a:xfrm>
          <a:off x="0" y="3690134"/>
          <a:ext cx="2565423" cy="807311"/>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82453" tIns="135128" rIns="182453"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Insights</a:t>
          </a:r>
        </a:p>
      </dsp:txBody>
      <dsp:txXfrm>
        <a:off x="0" y="3690134"/>
        <a:ext cx="2565423" cy="807311"/>
      </dsp:txXfrm>
    </dsp:sp>
    <dsp:sp modelId="{05B75BC0-9EE2-4235-BF6E-53A52366D6C4}">
      <dsp:nvSpPr>
        <dsp:cNvPr id="0" name=""/>
        <dsp:cNvSpPr/>
      </dsp:nvSpPr>
      <dsp:spPr>
        <a:xfrm>
          <a:off x="2565423" y="3690134"/>
          <a:ext cx="7696270" cy="807311"/>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117" tIns="190500" rIns="156117" bIns="190500" numCol="1" spcCol="1270" anchor="ctr" anchorCtr="0">
          <a:noAutofit/>
        </a:bodyPr>
        <a:lstStyle/>
        <a:p>
          <a:pPr marL="0" lvl="0" indent="0" algn="l" defTabSz="666750">
            <a:lnSpc>
              <a:spcPct val="90000"/>
            </a:lnSpc>
            <a:spcBef>
              <a:spcPct val="0"/>
            </a:spcBef>
            <a:spcAft>
              <a:spcPct val="35000"/>
            </a:spcAft>
            <a:buNone/>
          </a:pPr>
          <a:r>
            <a:rPr lang="en-US" sz="1500" kern="1200" dirty="0"/>
            <a:t>Used Tableau for the visualization purpose to get insights</a:t>
          </a:r>
        </a:p>
      </dsp:txBody>
      <dsp:txXfrm>
        <a:off x="2565423" y="3690134"/>
        <a:ext cx="7696270" cy="807311"/>
      </dsp:txXfrm>
    </dsp:sp>
    <dsp:sp modelId="{8BB9D0A6-4EAC-4927-8CAF-09B617D594C8}">
      <dsp:nvSpPr>
        <dsp:cNvPr id="0" name=""/>
        <dsp:cNvSpPr/>
      </dsp:nvSpPr>
      <dsp:spPr>
        <a:xfrm rot="10800000">
          <a:off x="0" y="2460599"/>
          <a:ext cx="2565423" cy="1241644"/>
        </a:xfrm>
        <a:prstGeom prst="upArrowCallout">
          <a:avLst>
            <a:gd name="adj1" fmla="val 5000"/>
            <a:gd name="adj2" fmla="val 10000"/>
            <a:gd name="adj3" fmla="val 15000"/>
            <a:gd name="adj4" fmla="val 6497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82453" tIns="135128" rIns="182453"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Extraction</a:t>
          </a:r>
        </a:p>
      </dsp:txBody>
      <dsp:txXfrm rot="-10800000">
        <a:off x="0" y="2460599"/>
        <a:ext cx="2565423" cy="807068"/>
      </dsp:txXfrm>
    </dsp:sp>
    <dsp:sp modelId="{A1A189EC-388B-4D65-8268-75F57CF4869B}">
      <dsp:nvSpPr>
        <dsp:cNvPr id="0" name=""/>
        <dsp:cNvSpPr/>
      </dsp:nvSpPr>
      <dsp:spPr>
        <a:xfrm>
          <a:off x="2565423" y="2460599"/>
          <a:ext cx="7696270" cy="807068"/>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117" tIns="190500" rIns="156117" bIns="190500" numCol="1" spcCol="1270" anchor="ctr" anchorCtr="0">
          <a:noAutofit/>
        </a:bodyPr>
        <a:lstStyle/>
        <a:p>
          <a:pPr marL="0" lvl="0" indent="0" algn="l" defTabSz="666750">
            <a:lnSpc>
              <a:spcPct val="90000"/>
            </a:lnSpc>
            <a:spcBef>
              <a:spcPct val="0"/>
            </a:spcBef>
            <a:spcAft>
              <a:spcPct val="35000"/>
            </a:spcAft>
            <a:buNone/>
          </a:pPr>
          <a:r>
            <a:rPr lang="en-US" sz="1500" kern="1200" dirty="0"/>
            <a:t>The analysis was done on the ‘Delivered’ Orders</a:t>
          </a:r>
        </a:p>
      </dsp:txBody>
      <dsp:txXfrm>
        <a:off x="2565423" y="2460599"/>
        <a:ext cx="7696270" cy="807068"/>
      </dsp:txXfrm>
    </dsp:sp>
    <dsp:sp modelId="{1A999D12-E103-4120-AFC6-93F96DCFD9D1}">
      <dsp:nvSpPr>
        <dsp:cNvPr id="0" name=""/>
        <dsp:cNvSpPr/>
      </dsp:nvSpPr>
      <dsp:spPr>
        <a:xfrm rot="10800000">
          <a:off x="0" y="1231064"/>
          <a:ext cx="2565423" cy="1241644"/>
        </a:xfrm>
        <a:prstGeom prst="upArrowCallout">
          <a:avLst>
            <a:gd name="adj1" fmla="val 5000"/>
            <a:gd name="adj2" fmla="val 10000"/>
            <a:gd name="adj3" fmla="val 15000"/>
            <a:gd name="adj4" fmla="val 6497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82453" tIns="135128" rIns="182453"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Manipulation</a:t>
          </a:r>
        </a:p>
      </dsp:txBody>
      <dsp:txXfrm rot="-10800000">
        <a:off x="0" y="1231064"/>
        <a:ext cx="2565423" cy="807068"/>
      </dsp:txXfrm>
    </dsp:sp>
    <dsp:sp modelId="{39A63651-8DB2-4FB2-BA8E-BCD7845DA67A}">
      <dsp:nvSpPr>
        <dsp:cNvPr id="0" name=""/>
        <dsp:cNvSpPr/>
      </dsp:nvSpPr>
      <dsp:spPr>
        <a:xfrm>
          <a:off x="2565423" y="1231064"/>
          <a:ext cx="7696270" cy="807068"/>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117" tIns="190500" rIns="156117" bIns="190500" numCol="1" spcCol="1270" anchor="ctr" anchorCtr="0">
          <a:noAutofit/>
        </a:bodyPr>
        <a:lstStyle/>
        <a:p>
          <a:pPr marL="0" lvl="0" indent="0" algn="l" defTabSz="666750">
            <a:lnSpc>
              <a:spcPct val="90000"/>
            </a:lnSpc>
            <a:spcBef>
              <a:spcPct val="0"/>
            </a:spcBef>
            <a:spcAft>
              <a:spcPct val="35000"/>
            </a:spcAft>
            <a:buNone/>
          </a:pPr>
          <a:r>
            <a:rPr lang="en-IN" sz="1500" kern="1200" dirty="0"/>
            <a:t>Product Category was provided to product id in </a:t>
          </a:r>
          <a:r>
            <a:rPr lang="en-IN" sz="1500" kern="1200" dirty="0" err="1"/>
            <a:t>order_items</a:t>
          </a:r>
          <a:r>
            <a:rPr lang="en-IN" sz="1500" kern="1200" dirty="0"/>
            <a:t> sheet </a:t>
          </a:r>
        </a:p>
      </dsp:txBody>
      <dsp:txXfrm>
        <a:off x="2565423" y="1231064"/>
        <a:ext cx="7696270" cy="807068"/>
      </dsp:txXfrm>
    </dsp:sp>
    <dsp:sp modelId="{6CF8FEEC-62E0-4DF7-A962-03153049483F}">
      <dsp:nvSpPr>
        <dsp:cNvPr id="0" name=""/>
        <dsp:cNvSpPr/>
      </dsp:nvSpPr>
      <dsp:spPr>
        <a:xfrm rot="10800000">
          <a:off x="0" y="1529"/>
          <a:ext cx="2565423" cy="1241644"/>
        </a:xfrm>
        <a:prstGeom prst="upArrowCallout">
          <a:avLst>
            <a:gd name="adj1" fmla="val 5000"/>
            <a:gd name="adj2" fmla="val 10000"/>
            <a:gd name="adj3" fmla="val 15000"/>
            <a:gd name="adj4" fmla="val 6497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82453" tIns="135128" rIns="182453"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Cleaning</a:t>
          </a:r>
        </a:p>
      </dsp:txBody>
      <dsp:txXfrm rot="-10800000">
        <a:off x="0" y="1529"/>
        <a:ext cx="2565423" cy="807068"/>
      </dsp:txXfrm>
    </dsp:sp>
    <dsp:sp modelId="{900E1915-E2ED-4756-80C1-ED101060CC6F}">
      <dsp:nvSpPr>
        <dsp:cNvPr id="0" name=""/>
        <dsp:cNvSpPr/>
      </dsp:nvSpPr>
      <dsp:spPr>
        <a:xfrm>
          <a:off x="2565423" y="1529"/>
          <a:ext cx="7696270" cy="807068"/>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117" tIns="190500" rIns="156117" bIns="190500" numCol="1" spcCol="1270" anchor="ctr" anchorCtr="0">
          <a:noAutofit/>
        </a:bodyPr>
        <a:lstStyle/>
        <a:p>
          <a:pPr marL="0" lvl="0" indent="0" algn="l" defTabSz="666750">
            <a:lnSpc>
              <a:spcPct val="90000"/>
            </a:lnSpc>
            <a:spcBef>
              <a:spcPct val="0"/>
            </a:spcBef>
            <a:spcAft>
              <a:spcPct val="35000"/>
            </a:spcAft>
            <a:buNone/>
          </a:pPr>
          <a:r>
            <a:rPr lang="en-US" sz="1500" kern="1200" dirty="0"/>
            <a:t>For products with no Product Category was considered as Toys by taking Mode of Product Categories</a:t>
          </a:r>
        </a:p>
      </dsp:txBody>
      <dsp:txXfrm>
        <a:off x="2565423" y="1529"/>
        <a:ext cx="7696270" cy="807068"/>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jpg>
</file>

<file path=ppt/media/image24.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8/5/2022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6.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slideLayout" Target="../slideLayouts/slideLayout10.xml"/><Relationship Id="rId1" Type="http://schemas.openxmlformats.org/officeDocument/2006/relationships/themeOverride" Target="../theme/themeOverride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r>
              <a:rPr lang="en-US" sz="5400" spc="400" dirty="0">
                <a:solidFill>
                  <a:schemeClr val="bg1"/>
                </a:solidFill>
              </a:rPr>
              <a:t>Market &amp; retail Analysis </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Gaurav Sawant</a:t>
            </a:r>
            <a:endParaRPr lang="en-US" dirty="0"/>
          </a:p>
        </p:txBody>
      </p:sp>
    </p:spTree>
    <p:extLst>
      <p:ext uri="{BB962C8B-B14F-4D97-AF65-F5344CB8AC3E}">
        <p14:creationId xmlns:p14="http://schemas.microsoft.com/office/powerpoint/2010/main" val="114769864"/>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rPr>
              <a:t>Pareto Analysis - Product Categories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10</a:t>
            </a:fld>
            <a:endParaRPr lang="en-US" b="1" cap="all" spc="100" dirty="0">
              <a:solidFill>
                <a:schemeClr val="accent2"/>
              </a:solidFill>
            </a:endParaRPr>
          </a:p>
        </p:txBody>
      </p:sp>
      <p:pic>
        <p:nvPicPr>
          <p:cNvPr id="6" name="Content Placeholder 5">
            <a:extLst>
              <a:ext uri="{FF2B5EF4-FFF2-40B4-BE49-F238E27FC236}">
                <a16:creationId xmlns:a16="http://schemas.microsoft.com/office/drawing/2014/main" id="{D13C064E-C96A-B90C-0601-5D483D9E3FCA}"/>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562100" y="1039906"/>
            <a:ext cx="9791700" cy="5137057"/>
          </a:xfrm>
        </p:spPr>
      </p:pic>
    </p:spTree>
    <p:extLst>
      <p:ext uri="{BB962C8B-B14F-4D97-AF65-F5344CB8AC3E}">
        <p14:creationId xmlns:p14="http://schemas.microsoft.com/office/powerpoint/2010/main" val="2780652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rPr>
              <a:t>Market Basket Analysis</a:t>
            </a:r>
            <a:endParaRPr lang="en-US" sz="4800" b="1" dirty="0">
              <a:solidFill>
                <a:schemeClr val="bg1">
                  <a:lumMod val="50000"/>
                </a:schemeClr>
              </a:solidFill>
            </a:endParaRP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11</a:t>
            </a:fld>
            <a:endParaRPr lang="en-US" b="1" cap="all" spc="100" dirty="0">
              <a:solidFill>
                <a:schemeClr val="accent2"/>
              </a:solidFill>
            </a:endParaRPr>
          </a:p>
        </p:txBody>
      </p:sp>
      <p:pic>
        <p:nvPicPr>
          <p:cNvPr id="10" name="Content Placeholder 9">
            <a:extLst>
              <a:ext uri="{FF2B5EF4-FFF2-40B4-BE49-F238E27FC236}">
                <a16:creationId xmlns:a16="http://schemas.microsoft.com/office/drawing/2014/main" id="{10230AFA-3900-EDEE-2A7C-220518800ABA}"/>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495426" y="1039906"/>
            <a:ext cx="9858374" cy="5137057"/>
          </a:xfrm>
        </p:spPr>
      </p:pic>
    </p:spTree>
    <p:extLst>
      <p:ext uri="{BB962C8B-B14F-4D97-AF65-F5344CB8AC3E}">
        <p14:creationId xmlns:p14="http://schemas.microsoft.com/office/powerpoint/2010/main" val="3331940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rPr>
              <a:t>Market Basket Analysis - Toys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12</a:t>
            </a:fld>
            <a:endParaRPr lang="en-US" b="1" cap="all" spc="100" dirty="0">
              <a:solidFill>
                <a:schemeClr val="accent2"/>
              </a:solidFill>
            </a:endParaRPr>
          </a:p>
        </p:txBody>
      </p:sp>
      <p:pic>
        <p:nvPicPr>
          <p:cNvPr id="7" name="Content Placeholder 6">
            <a:extLst>
              <a:ext uri="{FF2B5EF4-FFF2-40B4-BE49-F238E27FC236}">
                <a16:creationId xmlns:a16="http://schemas.microsoft.com/office/drawing/2014/main" id="{49BA9F49-DBD3-1CFA-39DA-DF3306D0A7EC}"/>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476376" y="1039906"/>
            <a:ext cx="9877424" cy="5137057"/>
          </a:xfrm>
        </p:spPr>
      </p:pic>
    </p:spTree>
    <p:extLst>
      <p:ext uri="{BB962C8B-B14F-4D97-AF65-F5344CB8AC3E}">
        <p14:creationId xmlns:p14="http://schemas.microsoft.com/office/powerpoint/2010/main" val="2611185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277907"/>
            <a:ext cx="10735235" cy="762000"/>
          </a:xfrm>
        </p:spPr>
        <p:txBody>
          <a:bodyPr>
            <a:normAutofit fontScale="90000"/>
          </a:bodyPr>
          <a:lstStyle/>
          <a:p>
            <a:r>
              <a:rPr lang="en-US" sz="4800" dirty="0">
                <a:solidFill>
                  <a:schemeClr val="bg1">
                    <a:lumMod val="50000"/>
                  </a:schemeClr>
                </a:solidFill>
              </a:rPr>
              <a:t>Lowest Contributing Product Categories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13</a:t>
            </a:fld>
            <a:endParaRPr lang="en-US" b="1" cap="all" spc="100" dirty="0">
              <a:solidFill>
                <a:schemeClr val="accent2"/>
              </a:solidFill>
            </a:endParaRPr>
          </a:p>
        </p:txBody>
      </p:sp>
      <p:pic>
        <p:nvPicPr>
          <p:cNvPr id="7" name="Content Placeholder 6">
            <a:extLst>
              <a:ext uri="{FF2B5EF4-FFF2-40B4-BE49-F238E27FC236}">
                <a16:creationId xmlns:a16="http://schemas.microsoft.com/office/drawing/2014/main" id="{B25783C4-8780-F7E1-1D78-270F3C532F56}"/>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657350" y="1039907"/>
            <a:ext cx="9696450" cy="5137056"/>
          </a:xfrm>
        </p:spPr>
      </p:pic>
    </p:spTree>
    <p:extLst>
      <p:ext uri="{BB962C8B-B14F-4D97-AF65-F5344CB8AC3E}">
        <p14:creationId xmlns:p14="http://schemas.microsoft.com/office/powerpoint/2010/main" val="3324759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1006475"/>
          </a:xfrm>
        </p:spPr>
        <p:txBody>
          <a:bodyPr>
            <a:normAutofit fontScale="90000"/>
          </a:bodyPr>
          <a:lstStyle/>
          <a:p>
            <a:r>
              <a:rPr lang="en-US" sz="4800" dirty="0">
                <a:solidFill>
                  <a:schemeClr val="bg1">
                    <a:lumMod val="50000"/>
                  </a:schemeClr>
                </a:solidFill>
              </a:rPr>
              <a:t>Category Classification Findings</a:t>
            </a:r>
            <a:br>
              <a:rPr lang="en-US" sz="4800" dirty="0">
                <a:solidFill>
                  <a:schemeClr val="bg1">
                    <a:lumMod val="50000"/>
                  </a:schemeClr>
                </a:solidFill>
              </a:rPr>
            </a:br>
            <a:endParaRPr lang="en-US" sz="4800" dirty="0">
              <a:solidFill>
                <a:schemeClr val="bg1">
                  <a:lumMod val="50000"/>
                </a:schemeClr>
              </a:solidFill>
            </a:endParaRP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14</a:t>
            </a:fld>
            <a:endParaRPr lang="en-US" b="1" cap="all" spc="100" dirty="0">
              <a:solidFill>
                <a:schemeClr val="accent2"/>
              </a:solidFill>
            </a:endParaRPr>
          </a:p>
        </p:txBody>
      </p:sp>
      <p:pic>
        <p:nvPicPr>
          <p:cNvPr id="6" name="Content Placeholder 5">
            <a:extLst>
              <a:ext uri="{FF2B5EF4-FFF2-40B4-BE49-F238E27FC236}">
                <a16:creationId xmlns:a16="http://schemas.microsoft.com/office/drawing/2014/main" id="{EFCA5660-C3A3-C933-505A-6E8A6A4F59AD}"/>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571626" y="1371600"/>
            <a:ext cx="9782174" cy="4805363"/>
          </a:xfrm>
        </p:spPr>
      </p:pic>
    </p:spTree>
    <p:extLst>
      <p:ext uri="{BB962C8B-B14F-4D97-AF65-F5344CB8AC3E}">
        <p14:creationId xmlns:p14="http://schemas.microsoft.com/office/powerpoint/2010/main" val="41765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a:xfrm>
            <a:off x="838201" y="365125"/>
            <a:ext cx="10515600" cy="1325563"/>
          </a:xfrm>
        </p:spPr>
        <p:txBody>
          <a:bodyPr>
            <a:normAutofit/>
          </a:bodyPr>
          <a:lstStyle/>
          <a:p>
            <a:r>
              <a:rPr lang="en-US" sz="4400" dirty="0">
                <a:solidFill>
                  <a:schemeClr val="bg1"/>
                </a:solidFill>
              </a:rPr>
              <a:t>Recommendations</a:t>
            </a: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79778492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bg1"/>
                </a:solidFill>
              </a:rPr>
              <a:pPr>
                <a:spcAft>
                  <a:spcPts val="600"/>
                </a:spcAft>
              </a:pPr>
              <a:t>15</a:t>
            </a:fld>
            <a:endParaRPr lang="en-US" b="1" cap="all" spc="100">
              <a:solidFill>
                <a:schemeClr val="bg1"/>
              </a:solidFill>
            </a:endParaRPr>
          </a:p>
        </p:txBody>
      </p:sp>
    </p:spTree>
    <p:extLst>
      <p:ext uri="{BB962C8B-B14F-4D97-AF65-F5344CB8AC3E}">
        <p14:creationId xmlns:p14="http://schemas.microsoft.com/office/powerpoint/2010/main" val="3159288639"/>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4300" dirty="0">
                <a:solidFill>
                  <a:schemeClr val="bg1"/>
                </a:solidFill>
              </a:rPr>
              <a:t>Data Methodology</a:t>
            </a:r>
          </a:p>
        </p:txBody>
      </p:sp>
      <p:graphicFrame>
        <p:nvGraphicFramePr>
          <p:cNvPr id="10" name="Content Placeholder 3">
            <a:extLst>
              <a:ext uri="{FF2B5EF4-FFF2-40B4-BE49-F238E27FC236}">
                <a16:creationId xmlns:a16="http://schemas.microsoft.com/office/drawing/2014/main" id="{DF520AD4-B952-4D82-2A78-AD574FBB1213}"/>
              </a:ext>
            </a:extLst>
          </p:cNvPr>
          <p:cNvGraphicFramePr/>
          <p:nvPr>
            <p:extLst>
              <p:ext uri="{D42A27DB-BD31-4B8C-83A1-F6EECF244321}">
                <p14:modId xmlns:p14="http://schemas.microsoft.com/office/powerpoint/2010/main" val="868769758"/>
              </p:ext>
            </p:extLst>
          </p:nvPr>
        </p:nvGraphicFramePr>
        <p:xfrm>
          <a:off x="836612" y="1690688"/>
          <a:ext cx="10261694" cy="4498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24766000"/>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17</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Market &amp; retail analysis</a:t>
            </a:r>
          </a:p>
        </p:txBody>
      </p:sp>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Gaurav Sawant</a:t>
            </a:r>
          </a:p>
          <a:p>
            <a:endParaRPr lang="en-US" dirty="0"/>
          </a:p>
        </p:txBody>
      </p:sp>
      <p:pic>
        <p:nvPicPr>
          <p:cNvPr id="5" name="Picture Placeholder 4" descr="Diagram&#10;&#10;Description automatically generated">
            <a:extLst>
              <a:ext uri="{FF2B5EF4-FFF2-40B4-BE49-F238E27FC236}">
                <a16:creationId xmlns:a16="http://schemas.microsoft.com/office/drawing/2014/main" id="{49B4535D-AA1F-8F01-A4EE-D29677F306B7}"/>
              </a:ext>
            </a:extLst>
          </p:cNvPr>
          <p:cNvPicPr>
            <a:picLocks noGrp="1" noChangeAspect="1"/>
          </p:cNvPicPr>
          <p:nvPr>
            <p:ph type="pic" sz="quarter" idx="14"/>
          </p:nvPr>
        </p:nvPicPr>
        <p:blipFill>
          <a:blip r:embed="rId2"/>
          <a:srcRect l="3685" r="3685"/>
          <a:stretch>
            <a:fillRect/>
          </a:stretch>
        </p:blipFill>
        <p:spPr>
          <a:xfrm>
            <a:off x="3019985" y="1723644"/>
            <a:ext cx="1952279" cy="1952279"/>
          </a:xfrm>
          <a:solidFill>
            <a:schemeClr val="bg1">
              <a:lumMod val="85000"/>
            </a:schemeClr>
          </a:solidFill>
        </p:spPr>
      </p:pic>
      <p:pic>
        <p:nvPicPr>
          <p:cNvPr id="25" name="Picture Placeholder 24" descr="Diagram&#10;&#10;Description automatically generated">
            <a:extLst>
              <a:ext uri="{FF2B5EF4-FFF2-40B4-BE49-F238E27FC236}">
                <a16:creationId xmlns:a16="http://schemas.microsoft.com/office/drawing/2014/main" id="{70D72D07-417F-2769-5856-E32B5117C581}"/>
              </a:ext>
            </a:extLst>
          </p:cNvPr>
          <p:cNvPicPr>
            <a:picLocks noGrp="1" noChangeAspect="1"/>
          </p:cNvPicPr>
          <p:nvPr>
            <p:ph type="pic" sz="quarter" idx="17"/>
          </p:nvPr>
        </p:nvPicPr>
        <p:blipFill>
          <a:blip r:embed="rId3"/>
          <a:srcRect l="11808" r="11808"/>
          <a:stretch>
            <a:fillRect/>
          </a:stretch>
        </p:blipFill>
        <p:spPr/>
      </p:pic>
      <p:pic>
        <p:nvPicPr>
          <p:cNvPr id="29" name="Picture Placeholder 28" descr="A picture containing text, toy, table&#10;&#10;Description automatically generated">
            <a:extLst>
              <a:ext uri="{FF2B5EF4-FFF2-40B4-BE49-F238E27FC236}">
                <a16:creationId xmlns:a16="http://schemas.microsoft.com/office/drawing/2014/main" id="{442F991C-A6F4-2BF1-7ADF-36F29093BB2A}"/>
              </a:ext>
            </a:extLst>
          </p:cNvPr>
          <p:cNvPicPr>
            <a:picLocks noGrp="1" noChangeAspect="1"/>
          </p:cNvPicPr>
          <p:nvPr>
            <p:ph type="pic" sz="quarter" idx="16"/>
          </p:nvPr>
        </p:nvPicPr>
        <p:blipFill>
          <a:blip r:embed="rId4"/>
          <a:srcRect l="7865" r="7865"/>
          <a:stretch>
            <a:fillRect/>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b="1" cap="all" spc="400" dirty="0">
                <a:solidFill>
                  <a:schemeClr val="bg1"/>
                </a:solidFill>
                <a:latin typeface="+mn-lt"/>
              </a:rPr>
              <a:t>Agenda</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pPr algn="r"/>
            <a:r>
              <a:rPr lang="en-US" sz="1800" dirty="0">
                <a:solidFill>
                  <a:schemeClr val="bg1"/>
                </a:solidFill>
              </a:rPr>
              <a:t>Objective</a:t>
            </a:r>
          </a:p>
          <a:p>
            <a:pPr algn="r"/>
            <a:r>
              <a:rPr lang="en-US" sz="1800" dirty="0">
                <a:solidFill>
                  <a:schemeClr val="bg1"/>
                </a:solidFill>
              </a:rPr>
              <a:t>Background</a:t>
            </a:r>
          </a:p>
          <a:p>
            <a:pPr algn="r"/>
            <a:r>
              <a:rPr lang="en-US" dirty="0"/>
              <a:t>What The Data Shows</a:t>
            </a:r>
            <a:endParaRPr lang="en-US" sz="1800" dirty="0">
              <a:solidFill>
                <a:schemeClr val="bg1"/>
              </a:solidFill>
            </a:endParaRPr>
          </a:p>
          <a:p>
            <a:pPr algn="r"/>
            <a:r>
              <a:rPr lang="en-US" sz="1800" dirty="0">
                <a:solidFill>
                  <a:schemeClr val="bg1"/>
                </a:solidFill>
              </a:rPr>
              <a:t>Recommendations</a:t>
            </a:r>
          </a:p>
          <a:p>
            <a:pPr algn="r"/>
            <a:r>
              <a:rPr lang="en-US" sz="1800">
                <a:solidFill>
                  <a:schemeClr val="bg1"/>
                </a:solidFill>
              </a:rPr>
              <a:t>Data Methodology</a:t>
            </a:r>
            <a:endParaRPr lang="en-US" sz="1800" dirty="0">
              <a:solidFill>
                <a:schemeClr val="bg1"/>
              </a:solidFill>
            </a:endParaRP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Market &amp; retail analysis</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pic>
        <p:nvPicPr>
          <p:cNvPr id="24" name="Picture Placeholder 23">
            <a:extLst>
              <a:ext uri="{FF2B5EF4-FFF2-40B4-BE49-F238E27FC236}">
                <a16:creationId xmlns:a16="http://schemas.microsoft.com/office/drawing/2014/main" id="{4CCE86F8-CCDC-4436-AA78-45047278F350}"/>
              </a:ext>
            </a:extLst>
          </p:cNvPr>
          <p:cNvPicPr>
            <a:picLocks noGrp="1" noChangeAspect="1"/>
          </p:cNvPicPr>
          <p:nvPr>
            <p:ph type="pic" sz="quarter" idx="14"/>
          </p:nvPr>
        </p:nvPicPr>
        <p:blipFill>
          <a:blip r:embed="rId2">
            <a:extLst>
              <a:ext uri="{96DAC541-7B7A-43D3-8B79-37D633B846F1}">
                <asvg:svgBlip xmlns:asvg="http://schemas.microsoft.com/office/drawing/2016/SVG/main" r:embed="rId3"/>
              </a:ext>
            </a:extLst>
          </a:blip>
          <a:srcRect t="7914" b="7914"/>
          <a:stretch>
            <a:fillRect/>
          </a:stretch>
        </p:blipFill>
        <p:spPr>
          <a:solidFill>
            <a:schemeClr val="accent1">
              <a:lumMod val="75000"/>
            </a:schemeClr>
          </a:solidFill>
        </p:spPr>
      </p:pic>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762717"/>
          </a:xfrm>
        </p:spPr>
        <p:txBody>
          <a:bodyPr>
            <a:normAutofit/>
          </a:bodyPr>
          <a:lstStyle/>
          <a:p>
            <a:r>
              <a:rPr lang="en-US" sz="4800" b="1" dirty="0">
                <a:solidFill>
                  <a:schemeClr val="bg1"/>
                </a:solidFill>
              </a:rPr>
              <a:t>Objective</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429435"/>
            <a:ext cx="6190488" cy="3742765"/>
          </a:xfrm>
        </p:spPr>
        <p:txBody>
          <a:bodyPr/>
          <a:lstStyle/>
          <a:p>
            <a:pPr marL="342900" indent="-342900">
              <a:buFont typeface="Arial" panose="020B0604020202020204" pitchFamily="34" charset="0"/>
              <a:buChar char="•"/>
            </a:pPr>
            <a:r>
              <a:rPr lang="en-US" dirty="0">
                <a:solidFill>
                  <a:schemeClr val="bg1">
                    <a:lumMod val="95000"/>
                  </a:schemeClr>
                </a:solidFill>
              </a:rPr>
              <a:t>To analyze </a:t>
            </a:r>
            <a:r>
              <a:rPr lang="en-US" dirty="0" err="1">
                <a:solidFill>
                  <a:schemeClr val="bg1">
                    <a:lumMod val="95000"/>
                  </a:schemeClr>
                </a:solidFill>
              </a:rPr>
              <a:t>Olist</a:t>
            </a:r>
            <a:r>
              <a:rPr lang="en-US" dirty="0">
                <a:solidFill>
                  <a:schemeClr val="bg1">
                    <a:lumMod val="95000"/>
                  </a:schemeClr>
                </a:solidFill>
              </a:rPr>
              <a:t> e-commerce dataset</a:t>
            </a:r>
          </a:p>
          <a:p>
            <a:pPr marL="342900" indent="-342900">
              <a:buFont typeface="Arial" panose="020B0604020202020204" pitchFamily="34" charset="0"/>
              <a:buChar char="•"/>
            </a:pPr>
            <a:r>
              <a:rPr lang="en-US" dirty="0">
                <a:solidFill>
                  <a:schemeClr val="bg1">
                    <a:lumMod val="95000"/>
                  </a:schemeClr>
                </a:solidFill>
              </a:rPr>
              <a:t>To help </a:t>
            </a:r>
            <a:r>
              <a:rPr lang="en-US" dirty="0" err="1">
                <a:solidFill>
                  <a:schemeClr val="bg1">
                    <a:lumMod val="95000"/>
                  </a:schemeClr>
                </a:solidFill>
              </a:rPr>
              <a:t>Olist</a:t>
            </a:r>
            <a:r>
              <a:rPr lang="en-US" dirty="0">
                <a:solidFill>
                  <a:schemeClr val="bg1">
                    <a:lumMod val="95000"/>
                  </a:schemeClr>
                </a:solidFill>
              </a:rPr>
              <a:t> reduce their losses by helping them on cutting down unnecessary inventory cost</a:t>
            </a:r>
          </a:p>
          <a:p>
            <a:pPr marL="342900" indent="-342900">
              <a:buFont typeface="Arial" panose="020B0604020202020204" pitchFamily="34" charset="0"/>
              <a:buChar char="•"/>
            </a:pPr>
            <a:r>
              <a:rPr lang="en-US" dirty="0">
                <a:solidFill>
                  <a:schemeClr val="bg1">
                    <a:lumMod val="95000"/>
                  </a:schemeClr>
                </a:solidFill>
              </a:rPr>
              <a:t>To identify top products contributing to their revenue and use Market Basket Analysis to identify Individual Product Categories and combinations that can help with Sales Improvement</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solidFill>
                  <a:schemeClr val="bg1"/>
                </a:solidFill>
              </a:rPr>
              <a:t>Market &amp; retail analysis</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pic>
        <p:nvPicPr>
          <p:cNvPr id="12" name="Picture Placeholder 11" descr="Icon&#10;&#10;Description automatically generated">
            <a:extLst>
              <a:ext uri="{FF2B5EF4-FFF2-40B4-BE49-F238E27FC236}">
                <a16:creationId xmlns:a16="http://schemas.microsoft.com/office/drawing/2014/main" id="{C6DDCAE1-A5EB-C0DF-25E4-E1358AAA6673}"/>
              </a:ext>
            </a:extLst>
          </p:cNvPr>
          <p:cNvPicPr>
            <a:picLocks noGrp="1" noChangeAspect="1"/>
          </p:cNvPicPr>
          <p:nvPr>
            <p:ph type="pic" sz="quarter" idx="13"/>
          </p:nvPr>
        </p:nvPicPr>
        <p:blipFill rotWithShape="1">
          <a:blip r:embed="rId2"/>
          <a:srcRect l="31600" t="13959" r="32726" b="4388"/>
          <a:stretch/>
        </p:blipFill>
        <p:spPr>
          <a:xfrm>
            <a:off x="7451965" y="1716382"/>
            <a:ext cx="4266960" cy="4266968"/>
          </a:xfrm>
        </p:spPr>
      </p:pic>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780647"/>
          </a:xfrm>
        </p:spPr>
        <p:txBody>
          <a:bodyPr>
            <a:normAutofit/>
          </a:bodyPr>
          <a:lstStyle/>
          <a:p>
            <a:r>
              <a:rPr lang="en-US" sz="4800" b="1">
                <a:solidFill>
                  <a:schemeClr val="bg1"/>
                </a:solidFill>
              </a:rPr>
              <a:t>Background</a:t>
            </a:r>
            <a:endParaRPr lang="en-US" sz="4800" b="1" dirty="0">
              <a:solidFill>
                <a:schemeClr val="bg1"/>
              </a:solidFill>
            </a:endParaRP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456329"/>
            <a:ext cx="6190488" cy="3715871"/>
          </a:xfrm>
        </p:spPr>
        <p:txBody>
          <a:bodyPr>
            <a:normAutofit fontScale="85000" lnSpcReduction="20000"/>
          </a:bodyPr>
          <a:lstStyle/>
          <a:p>
            <a:pPr marL="342900" indent="-342900">
              <a:buFont typeface="Arial" panose="020B0604020202020204" pitchFamily="34" charset="0"/>
              <a:buChar char="•"/>
            </a:pPr>
            <a:r>
              <a:rPr lang="en-US">
                <a:solidFill>
                  <a:schemeClr val="bg1">
                    <a:lumMod val="95000"/>
                  </a:schemeClr>
                </a:solidFill>
              </a:rPr>
              <a:t>How does an e-commerce company offer “wide variety of options or products”? To be able to meet the demands of the customers, e-commerce company needs to store tons and tons of products in warehouses. Each of the products being stored incurs a cost to the company in terms of space and maintenance. Since storing these products obviously add to the costs that the company incurs, it is necessary for the organizations to plan their inventory well.</a:t>
            </a:r>
          </a:p>
          <a:p>
            <a:pPr marL="342900" indent="-342900">
              <a:buFont typeface="Arial" panose="020B0604020202020204" pitchFamily="34" charset="0"/>
              <a:buChar char="•"/>
            </a:pPr>
            <a:r>
              <a:rPr lang="en-US">
                <a:solidFill>
                  <a:schemeClr val="bg1">
                    <a:lumMod val="95000"/>
                  </a:schemeClr>
                </a:solidFill>
              </a:rPr>
              <a:t>Now, OList is one such e-commerce company that has faced some losses recently and they want to manage their inventory very well to reduce any unnecessary costs that they might be bearing.</a:t>
            </a:r>
            <a:endParaRPr lang="en-US" dirty="0">
              <a:solidFill>
                <a:schemeClr val="bg1">
                  <a:lumMod val="95000"/>
                </a:schemeClr>
              </a:solidFill>
            </a:endParaRP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solidFill>
                  <a:schemeClr val="bg1"/>
                </a:solidFill>
              </a:rPr>
              <a:t>Market &amp; retail analysis</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4</a:t>
            </a:fld>
            <a:endParaRPr lang="en-US" dirty="0"/>
          </a:p>
        </p:txBody>
      </p:sp>
      <p:pic>
        <p:nvPicPr>
          <p:cNvPr id="7" name="Picture Placeholder 6">
            <a:extLst>
              <a:ext uri="{FF2B5EF4-FFF2-40B4-BE49-F238E27FC236}">
                <a16:creationId xmlns:a16="http://schemas.microsoft.com/office/drawing/2014/main" id="{91DA3F0C-40A6-95C7-C9B7-AE8E354E724F}"/>
              </a:ext>
            </a:extLst>
          </p:cNvPr>
          <p:cNvPicPr>
            <a:picLocks noGrp="1" noChangeAspect="1"/>
          </p:cNvPicPr>
          <p:nvPr>
            <p:ph type="pic" sz="quarter" idx="13"/>
          </p:nvPr>
        </p:nvPicPr>
        <p:blipFill>
          <a:blip r:embed="rId2"/>
          <a:srcRect t="174" b="174"/>
          <a:stretch>
            <a:fillRect/>
          </a:stretch>
        </p:blipFill>
        <p:spPr/>
      </p:pic>
    </p:spTree>
    <p:extLst>
      <p:ext uri="{BB962C8B-B14F-4D97-AF65-F5344CB8AC3E}">
        <p14:creationId xmlns:p14="http://schemas.microsoft.com/office/powerpoint/2010/main" val="308619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050485"/>
            <a:ext cx="9144000" cy="3144998"/>
          </a:xfrm>
        </p:spPr>
        <p:txBody>
          <a:bodyPr/>
          <a:lstStyle/>
          <a:p>
            <a:r>
              <a:rPr lang="en-US" b="1" cap="all" spc="400" dirty="0">
                <a:solidFill>
                  <a:schemeClr val="bg1"/>
                </a:solidFill>
                <a:latin typeface="+mn-lt"/>
              </a:rPr>
              <a:t>What the data shows</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effectLst>
                  <a:outerShdw blurRad="38100" dist="38100" dir="2700000" algn="tl">
                    <a:srgbClr val="000000">
                      <a:alpha val="43137"/>
                    </a:srgbClr>
                  </a:outerShdw>
                </a:effectLst>
              </a:rPr>
              <a:t>Performance Statistics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6</a:t>
            </a:fld>
            <a:endParaRPr lang="en-US" b="1" cap="all" spc="100" dirty="0">
              <a:solidFill>
                <a:schemeClr val="accent2"/>
              </a:solidFill>
            </a:endParaRPr>
          </a:p>
        </p:txBody>
      </p:sp>
      <p:pic>
        <p:nvPicPr>
          <p:cNvPr id="7" name="Content Placeholder 6">
            <a:extLst>
              <a:ext uri="{FF2B5EF4-FFF2-40B4-BE49-F238E27FC236}">
                <a16:creationId xmlns:a16="http://schemas.microsoft.com/office/drawing/2014/main" id="{C77280E7-BCD0-1004-D915-9050ACCD9C07}"/>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470212" y="1174376"/>
            <a:ext cx="9883588" cy="5002587"/>
          </a:xfrm>
        </p:spPr>
      </p:pic>
    </p:spTree>
    <p:extLst>
      <p:ext uri="{BB962C8B-B14F-4D97-AF65-F5344CB8AC3E}">
        <p14:creationId xmlns:p14="http://schemas.microsoft.com/office/powerpoint/2010/main" val="783914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A02B0F3D-7CAA-706E-934F-9427DA5F8B3D}"/>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504950" y="1343025"/>
            <a:ext cx="9848850" cy="4833938"/>
          </a:xfrm>
        </p:spPr>
      </p:pic>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1400922"/>
          </a:xfrm>
        </p:spPr>
        <p:txBody>
          <a:bodyPr>
            <a:normAutofit fontScale="90000"/>
          </a:bodyPr>
          <a:lstStyle/>
          <a:p>
            <a:r>
              <a:rPr lang="en-US" sz="4800" dirty="0">
                <a:solidFill>
                  <a:schemeClr val="bg1">
                    <a:lumMod val="50000"/>
                  </a:schemeClr>
                </a:solidFill>
              </a:rPr>
              <a:t>Product Categories ordered More than 5 times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7</a:t>
            </a:fld>
            <a:endParaRPr lang="en-US" b="1" cap="all" spc="100" dirty="0">
              <a:solidFill>
                <a:schemeClr val="accent2"/>
              </a:solidFill>
            </a:endParaRPr>
          </a:p>
        </p:txBody>
      </p:sp>
    </p:spTree>
    <p:extLst>
      <p:ext uri="{BB962C8B-B14F-4D97-AF65-F5344CB8AC3E}">
        <p14:creationId xmlns:p14="http://schemas.microsoft.com/office/powerpoint/2010/main" val="542347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rPr>
              <a:t>Statistics of Top 20 Products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8</a:t>
            </a:fld>
            <a:endParaRPr lang="en-US" b="1" cap="all" spc="100" dirty="0">
              <a:solidFill>
                <a:schemeClr val="accent2"/>
              </a:solidFill>
            </a:endParaRPr>
          </a:p>
        </p:txBody>
      </p:sp>
      <p:pic>
        <p:nvPicPr>
          <p:cNvPr id="6" name="Content Placeholder 5">
            <a:extLst>
              <a:ext uri="{FF2B5EF4-FFF2-40B4-BE49-F238E27FC236}">
                <a16:creationId xmlns:a16="http://schemas.microsoft.com/office/drawing/2014/main" id="{96D1DA76-9F8E-4713-4F87-9EB1A6799ABB}"/>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428750" y="1114425"/>
            <a:ext cx="9925050" cy="5062538"/>
          </a:xfrm>
        </p:spPr>
      </p:pic>
    </p:spTree>
    <p:extLst>
      <p:ext uri="{BB962C8B-B14F-4D97-AF65-F5344CB8AC3E}">
        <p14:creationId xmlns:p14="http://schemas.microsoft.com/office/powerpoint/2010/main" val="3751713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65125"/>
            <a:ext cx="10735235" cy="674781"/>
          </a:xfrm>
        </p:spPr>
        <p:txBody>
          <a:bodyPr>
            <a:normAutofit fontScale="90000"/>
          </a:bodyPr>
          <a:lstStyle/>
          <a:p>
            <a:r>
              <a:rPr lang="en-US" sz="4800" dirty="0">
                <a:solidFill>
                  <a:schemeClr val="bg1">
                    <a:lumMod val="50000"/>
                  </a:schemeClr>
                </a:solidFill>
              </a:rPr>
              <a:t>Product Category  ['Toys']- Key Findings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9</a:t>
            </a:fld>
            <a:endParaRPr lang="en-US" b="1" cap="all" spc="100" dirty="0">
              <a:solidFill>
                <a:schemeClr val="accent2"/>
              </a:solidFill>
            </a:endParaRPr>
          </a:p>
        </p:txBody>
      </p:sp>
      <p:pic>
        <p:nvPicPr>
          <p:cNvPr id="12" name="Content Placeholder 11" descr="Chart&#10;&#10;Description automatically generated with medium confidence">
            <a:extLst>
              <a:ext uri="{FF2B5EF4-FFF2-40B4-BE49-F238E27FC236}">
                <a16:creationId xmlns:a16="http://schemas.microsoft.com/office/drawing/2014/main" id="{A6B2124A-FBBF-CC10-5EC2-98ED36A593D5}"/>
              </a:ext>
            </a:extLst>
          </p:cNvPr>
          <p:cNvPicPr>
            <a:picLocks noGrp="1" noChangeAspect="1"/>
          </p:cNvPicPr>
          <p:nvPr>
            <p:ph idx="1"/>
          </p:nvPr>
        </p:nvPicPr>
        <p:blipFill>
          <a:blip r:embed="rId2"/>
          <a:stretch>
            <a:fillRect/>
          </a:stretch>
        </p:blipFill>
        <p:spPr>
          <a:xfrm>
            <a:off x="1461247" y="1039906"/>
            <a:ext cx="9892553" cy="5137057"/>
          </a:xfrm>
        </p:spPr>
      </p:pic>
    </p:spTree>
    <p:extLst>
      <p:ext uri="{BB962C8B-B14F-4D97-AF65-F5344CB8AC3E}">
        <p14:creationId xmlns:p14="http://schemas.microsoft.com/office/powerpoint/2010/main" val="2899163857"/>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themeOverride>
</file>

<file path=ppt/theme/themeOverride2.xml><?xml version="1.0" encoding="utf-8"?>
<a:themeOverride xmlns:a="http://schemas.openxmlformats.org/drawingml/2006/main">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themeOverride>
</file>

<file path=ppt/theme/themeOverride3.xml><?xml version="1.0" encoding="utf-8"?>
<a:themeOverride xmlns:a="http://schemas.openxmlformats.org/drawingml/2006/main">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366</TotalTime>
  <Words>441</Words>
  <Application>Microsoft Office PowerPoint</Application>
  <PresentationFormat>Widescreen</PresentationFormat>
  <Paragraphs>65</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Univers</vt:lpstr>
      <vt:lpstr>GradientUnivers</vt:lpstr>
      <vt:lpstr>Market &amp; retail Analysis </vt:lpstr>
      <vt:lpstr>Agenda</vt:lpstr>
      <vt:lpstr>Objective</vt:lpstr>
      <vt:lpstr>Background</vt:lpstr>
      <vt:lpstr>What the data shows</vt:lpstr>
      <vt:lpstr>Performance Statistics</vt:lpstr>
      <vt:lpstr>Product Categories ordered More than 5 times</vt:lpstr>
      <vt:lpstr>Statistics of Top 20 Products</vt:lpstr>
      <vt:lpstr>Product Category  ['Toys']- Key Findings</vt:lpstr>
      <vt:lpstr>Pareto Analysis - Product Categories</vt:lpstr>
      <vt:lpstr>Market Basket Analysis</vt:lpstr>
      <vt:lpstr>Market Basket Analysis - Toys</vt:lpstr>
      <vt:lpstr>Lowest Contributing Product Categories</vt:lpstr>
      <vt:lpstr>Category Classification Findings </vt:lpstr>
      <vt:lpstr>Recommendations</vt:lpstr>
      <vt:lpstr>Data Methodology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retail Analysis </dc:title>
  <dc:creator>gaurav sawant</dc:creator>
  <cp:lastModifiedBy>gaurav sawant</cp:lastModifiedBy>
  <cp:revision>9</cp:revision>
  <dcterms:created xsi:type="dcterms:W3CDTF">2022-08-03T10:56:24Z</dcterms:created>
  <dcterms:modified xsi:type="dcterms:W3CDTF">2022-08-05T10:38:57Z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